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Glacial Indifference Bold" pitchFamily="2" charset="0"/>
      <p:regular r:id="rId23"/>
      <p:bold r:id="rId24"/>
    </p:embeddedFont>
    <p:embeddedFont>
      <p:font typeface="Glacial Indifference Bold Italics" pitchFamily="2" charset="0"/>
      <p:regular r:id="rId25"/>
      <p:bold r:id="rId26"/>
      <p:italic r:id="rId27"/>
      <p:boldItalic r:id="rId28"/>
    </p:embeddedFont>
    <p:embeddedFont>
      <p:font typeface="Gliker" pitchFamily="2" charset="77"/>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26" autoAdjust="0"/>
  </p:normalViewPr>
  <p:slideViewPr>
    <p:cSldViewPr>
      <p:cViewPr varScale="1">
        <p:scale>
          <a:sx n="80" d="100"/>
          <a:sy n="80" d="100"/>
        </p:scale>
        <p:origin x="82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svg"/><Relationship Id="rId7" Type="http://schemas.openxmlformats.org/officeDocument/2006/relationships/image" Target="../media/image14.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2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3954434" y="2477223"/>
            <a:ext cx="10379133" cy="6040755"/>
          </a:xfrm>
          <a:prstGeom prst="rect">
            <a:avLst/>
          </a:prstGeom>
        </p:spPr>
        <p:txBody>
          <a:bodyPr lIns="0" tIns="0" rIns="0" bIns="0" rtlCol="0" anchor="t">
            <a:spAutoFit/>
          </a:bodyPr>
          <a:lstStyle/>
          <a:p>
            <a:pPr algn="ctr">
              <a:lnSpc>
                <a:spcPts val="11760"/>
              </a:lnSpc>
            </a:pPr>
            <a:r>
              <a:rPr lang="en-US" sz="12000">
                <a:solidFill>
                  <a:srgbClr val="FFFFFF"/>
                </a:solidFill>
                <a:latin typeface="Glacial Indifference Bold"/>
              </a:rPr>
              <a:t>MISSION</a:t>
            </a:r>
          </a:p>
          <a:p>
            <a:pPr algn="ctr">
              <a:lnSpc>
                <a:spcPts val="11760"/>
              </a:lnSpc>
            </a:pPr>
            <a:r>
              <a:rPr lang="en-US" sz="12000">
                <a:solidFill>
                  <a:srgbClr val="FFFFFF"/>
                </a:solidFill>
                <a:latin typeface="Glacial Indifference Bold"/>
              </a:rPr>
              <a:t>FOUNDATION</a:t>
            </a:r>
          </a:p>
          <a:p>
            <a:pPr algn="ctr">
              <a:lnSpc>
                <a:spcPts val="11760"/>
              </a:lnSpc>
            </a:pPr>
            <a:r>
              <a:rPr lang="en-US" sz="12000">
                <a:solidFill>
                  <a:srgbClr val="FFFFFF"/>
                </a:solidFill>
                <a:latin typeface="Glacial Indifference Bold"/>
              </a:rPr>
              <a:t>CLASS</a:t>
            </a:r>
          </a:p>
          <a:p>
            <a:pPr algn="ctr">
              <a:lnSpc>
                <a:spcPts val="11760"/>
              </a:lnSpc>
            </a:pPr>
            <a:endParaRPr lang="en-US" sz="12000">
              <a:solidFill>
                <a:srgbClr val="FFFFFF"/>
              </a:solidFill>
              <a:latin typeface="Glacial Indifference Bold"/>
            </a:endParaRPr>
          </a:p>
        </p:txBody>
      </p:sp>
      <p:sp>
        <p:nvSpPr>
          <p:cNvPr id="4" name="TextBox 4"/>
          <p:cNvSpPr txBox="1"/>
          <p:nvPr/>
        </p:nvSpPr>
        <p:spPr>
          <a:xfrm>
            <a:off x="12395910" y="332113"/>
            <a:ext cx="3374616" cy="358775"/>
          </a:xfrm>
          <a:prstGeom prst="rect">
            <a:avLst/>
          </a:prstGeom>
        </p:spPr>
        <p:txBody>
          <a:bodyPr lIns="0" tIns="0" rIns="0" bIns="0" rtlCol="0" anchor="t">
            <a:spAutoFit/>
          </a:bodyPr>
          <a:lstStyle/>
          <a:p>
            <a:pPr algn="r">
              <a:lnSpc>
                <a:spcPts val="2800"/>
              </a:lnSpc>
            </a:pPr>
            <a:r>
              <a:rPr lang="en-US" sz="2000">
                <a:solidFill>
                  <a:srgbClr val="FFFFFF"/>
                </a:solidFill>
                <a:latin typeface="Glacial Indifference Bold"/>
              </a:rPr>
              <a:t>STSA MISSION JOURNEYS</a:t>
            </a:r>
          </a:p>
        </p:txBody>
      </p:sp>
      <p:grpSp>
        <p:nvGrpSpPr>
          <p:cNvPr id="5" name="Group 5"/>
          <p:cNvGrpSpPr/>
          <p:nvPr/>
        </p:nvGrpSpPr>
        <p:grpSpPr>
          <a:xfrm rot="-10800000">
            <a:off x="6901411" y="7211930"/>
            <a:ext cx="4485178" cy="578729"/>
            <a:chOff x="0" y="0"/>
            <a:chExt cx="15771080" cy="2034964"/>
          </a:xfrm>
        </p:grpSpPr>
        <p:sp>
          <p:nvSpPr>
            <p:cNvPr id="6" name="Freeform 6"/>
            <p:cNvSpPr/>
            <p:nvPr/>
          </p:nvSpPr>
          <p:spPr>
            <a:xfrm>
              <a:off x="-127" y="127"/>
              <a:ext cx="15770953" cy="2041949"/>
            </a:xfrm>
            <a:custGeom>
              <a:avLst/>
              <a:gdLst/>
              <a:ahLst/>
              <a:cxnLst/>
              <a:rect l="l" t="t" r="r" b="b"/>
              <a:pathLst>
                <a:path w="15770953" h="2041949">
                  <a:moveTo>
                    <a:pt x="15369887" y="2029249"/>
                  </a:moveTo>
                  <a:cubicBezTo>
                    <a:pt x="15314008" y="2041949"/>
                    <a:pt x="15288608" y="2029249"/>
                    <a:pt x="15231458" y="2029249"/>
                  </a:cubicBezTo>
                  <a:cubicBezTo>
                    <a:pt x="15174308" y="2029249"/>
                    <a:pt x="15083248" y="2016549"/>
                    <a:pt x="15083248" y="2016549"/>
                  </a:cubicBezTo>
                  <a:lnTo>
                    <a:pt x="707771" y="2016549"/>
                  </a:lnTo>
                  <a:lnTo>
                    <a:pt x="631063" y="2003849"/>
                  </a:lnTo>
                  <a:cubicBezTo>
                    <a:pt x="631063" y="2003849"/>
                    <a:pt x="533400" y="2016549"/>
                    <a:pt x="457581" y="2003849"/>
                  </a:cubicBezTo>
                  <a:cubicBezTo>
                    <a:pt x="381762" y="1991149"/>
                    <a:pt x="296418" y="2003849"/>
                    <a:pt x="296418" y="2003849"/>
                  </a:cubicBezTo>
                  <a:cubicBezTo>
                    <a:pt x="240284" y="2003849"/>
                    <a:pt x="162814" y="1999531"/>
                    <a:pt x="119507" y="1970321"/>
                  </a:cubicBezTo>
                  <a:cubicBezTo>
                    <a:pt x="47371" y="1921680"/>
                    <a:pt x="25400" y="1851449"/>
                    <a:pt x="0" y="1745658"/>
                  </a:cubicBezTo>
                  <a:lnTo>
                    <a:pt x="0" y="1545125"/>
                  </a:lnTo>
                  <a:cubicBezTo>
                    <a:pt x="0" y="1545125"/>
                    <a:pt x="12700" y="1460162"/>
                    <a:pt x="12700" y="1401869"/>
                  </a:cubicBezTo>
                  <a:cubicBezTo>
                    <a:pt x="12700" y="1343576"/>
                    <a:pt x="0" y="1253660"/>
                    <a:pt x="0" y="1253660"/>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5251905" y="0"/>
                  </a:lnTo>
                  <a:cubicBezTo>
                    <a:pt x="15351981" y="0"/>
                    <a:pt x="15420434" y="12700"/>
                    <a:pt x="15420434" y="12700"/>
                  </a:cubicBezTo>
                  <a:cubicBezTo>
                    <a:pt x="15484568" y="12700"/>
                    <a:pt x="15573341" y="36322"/>
                    <a:pt x="15631254" y="50800"/>
                  </a:cubicBezTo>
                  <a:cubicBezTo>
                    <a:pt x="15732854" y="76200"/>
                    <a:pt x="15758254" y="254000"/>
                    <a:pt x="15758254" y="350520"/>
                  </a:cubicBezTo>
                  <a:lnTo>
                    <a:pt x="15758254" y="1162855"/>
                  </a:lnTo>
                  <a:cubicBezTo>
                    <a:pt x="15758254" y="1162855"/>
                    <a:pt x="15770954" y="1531536"/>
                    <a:pt x="15770954" y="1564556"/>
                  </a:cubicBezTo>
                  <a:cubicBezTo>
                    <a:pt x="15770954" y="1597576"/>
                    <a:pt x="15748474" y="1705526"/>
                    <a:pt x="15730567" y="1751754"/>
                  </a:cubicBezTo>
                  <a:cubicBezTo>
                    <a:pt x="15705548" y="1816397"/>
                    <a:pt x="15715709" y="1873293"/>
                    <a:pt x="15663892" y="1917489"/>
                  </a:cubicBezTo>
                  <a:cubicBezTo>
                    <a:pt x="15627824" y="1948350"/>
                    <a:pt x="15573722" y="1985688"/>
                    <a:pt x="15528509" y="2002833"/>
                  </a:cubicBezTo>
                  <a:cubicBezTo>
                    <a:pt x="15483298" y="2019978"/>
                    <a:pt x="15425513" y="2016676"/>
                    <a:pt x="15369634" y="2029376"/>
                  </a:cubicBezTo>
                  <a:close/>
                </a:path>
              </a:pathLst>
            </a:custGeom>
            <a:solidFill>
              <a:srgbClr val="32C3B2"/>
            </a:solidFill>
          </p:spPr>
          <p:txBody>
            <a:bodyPr/>
            <a:lstStyle/>
            <a:p>
              <a:endParaRPr lang="en-US"/>
            </a:p>
          </p:txBody>
        </p:sp>
      </p:grpSp>
      <p:sp>
        <p:nvSpPr>
          <p:cNvPr id="7" name="TextBox 7"/>
          <p:cNvSpPr txBox="1"/>
          <p:nvPr/>
        </p:nvSpPr>
        <p:spPr>
          <a:xfrm>
            <a:off x="6946548" y="7288488"/>
            <a:ext cx="4394903" cy="463712"/>
          </a:xfrm>
          <a:prstGeom prst="rect">
            <a:avLst/>
          </a:prstGeom>
        </p:spPr>
        <p:txBody>
          <a:bodyPr lIns="0" tIns="0" rIns="0" bIns="0" rtlCol="0" anchor="t">
            <a:spAutoFit/>
          </a:bodyPr>
          <a:lstStyle/>
          <a:p>
            <a:pPr algn="ctr">
              <a:lnSpc>
                <a:spcPts val="3508"/>
              </a:lnSpc>
            </a:pPr>
            <a:r>
              <a:rPr lang="en-US" sz="3341" spc="150">
                <a:solidFill>
                  <a:srgbClr val="FFFFFF"/>
                </a:solidFill>
                <a:latin typeface="Gliker"/>
              </a:rPr>
              <a:t>6-Session Class</a:t>
            </a:r>
          </a:p>
        </p:txBody>
      </p:sp>
      <p:grpSp>
        <p:nvGrpSpPr>
          <p:cNvPr id="8" name="Group 8"/>
          <p:cNvGrpSpPr/>
          <p:nvPr/>
        </p:nvGrpSpPr>
        <p:grpSpPr>
          <a:xfrm>
            <a:off x="15936038" y="451768"/>
            <a:ext cx="1554297" cy="177479"/>
            <a:chOff x="0" y="0"/>
            <a:chExt cx="2072396" cy="236638"/>
          </a:xfrm>
        </p:grpSpPr>
        <p:sp>
          <p:nvSpPr>
            <p:cNvPr id="9" name="Freeform 9"/>
            <p:cNvSpPr/>
            <p:nvPr/>
          </p:nvSpPr>
          <p:spPr>
            <a:xfrm>
              <a:off x="359771" y="0"/>
              <a:ext cx="1712625" cy="235486"/>
            </a:xfrm>
            <a:custGeom>
              <a:avLst/>
              <a:gdLst/>
              <a:ahLst/>
              <a:cxnLst/>
              <a:rect l="l" t="t" r="r" b="b"/>
              <a:pathLst>
                <a:path w="1712625" h="235486">
                  <a:moveTo>
                    <a:pt x="0" y="0"/>
                  </a:moveTo>
                  <a:lnTo>
                    <a:pt x="1712625" y="0"/>
                  </a:lnTo>
                  <a:lnTo>
                    <a:pt x="1712625" y="235486"/>
                  </a:lnTo>
                  <a:lnTo>
                    <a:pt x="0" y="2354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0" y="0"/>
              <a:ext cx="236638" cy="236638"/>
            </a:xfrm>
            <a:custGeom>
              <a:avLst/>
              <a:gdLst/>
              <a:ahLst/>
              <a:cxnLst/>
              <a:rect l="l" t="t" r="r" b="b"/>
              <a:pathLst>
                <a:path w="236638" h="236638">
                  <a:moveTo>
                    <a:pt x="0" y="0"/>
                  </a:moveTo>
                  <a:lnTo>
                    <a:pt x="236638" y="0"/>
                  </a:lnTo>
                  <a:lnTo>
                    <a:pt x="236638" y="236638"/>
                  </a:lnTo>
                  <a:lnTo>
                    <a:pt x="0" y="2366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804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3022052" y="3563883"/>
            <a:ext cx="12243897" cy="2396491"/>
          </a:xfrm>
          <a:prstGeom prst="rect">
            <a:avLst/>
          </a:prstGeom>
        </p:spPr>
        <p:txBody>
          <a:bodyPr lIns="0" tIns="0" rIns="0" bIns="0" rtlCol="0" anchor="t">
            <a:spAutoFit/>
          </a:bodyPr>
          <a:lstStyle/>
          <a:p>
            <a:pPr marL="0" lvl="0" indent="0" algn="ctr">
              <a:lnSpc>
                <a:spcPts val="9659"/>
              </a:lnSpc>
              <a:spcBef>
                <a:spcPct val="0"/>
              </a:spcBef>
            </a:pPr>
            <a:r>
              <a:rPr lang="en-US" sz="6899">
                <a:solidFill>
                  <a:srgbClr val="333652"/>
                </a:solidFill>
                <a:latin typeface="Glacial Indifference Bold"/>
              </a:rPr>
              <a:t>ORTHOPRAXIS STARTS WITH </a:t>
            </a:r>
            <a:r>
              <a:rPr lang="en-US" sz="6899">
                <a:solidFill>
                  <a:srgbClr val="FFFFFF"/>
                </a:solidFill>
                <a:latin typeface="Glacial Indifference Bold Italics"/>
              </a:rPr>
              <a:t>OBEDIENCE</a:t>
            </a:r>
          </a:p>
        </p:txBody>
      </p:sp>
      <p:sp>
        <p:nvSpPr>
          <p:cNvPr id="4" name="TextBox 4"/>
          <p:cNvSpPr txBox="1"/>
          <p:nvPr/>
        </p:nvSpPr>
        <p:spPr>
          <a:xfrm>
            <a:off x="11870410" y="332113"/>
            <a:ext cx="3900116" cy="333425"/>
          </a:xfrm>
          <a:prstGeom prst="rect">
            <a:avLst/>
          </a:prstGeom>
        </p:spPr>
        <p:txBody>
          <a:bodyPr lIns="0" tIns="0" rIns="0" bIns="0" rtlCol="0" anchor="t">
            <a:spAutoFit/>
          </a:bodyPr>
          <a:lstStyle/>
          <a:p>
            <a:pPr algn="r">
              <a:lnSpc>
                <a:spcPts val="2800"/>
              </a:lnSpc>
            </a:pPr>
            <a:r>
              <a:rPr lang="en-US" sz="2000" dirty="0">
                <a:solidFill>
                  <a:srgbClr val="FFFFFF"/>
                </a:solidFill>
                <a:latin typeface="Glacial Indifference Bold"/>
              </a:rPr>
              <a:t> MFC - SESSION 2</a:t>
            </a:r>
          </a:p>
        </p:txBody>
      </p:sp>
      <p:sp>
        <p:nvSpPr>
          <p:cNvPr id="5" name="Freeform 5"/>
          <p:cNvSpPr/>
          <p:nvPr/>
        </p:nvSpPr>
        <p:spPr>
          <a:xfrm>
            <a:off x="16205866" y="419100"/>
            <a:ext cx="1284469" cy="176614"/>
          </a:xfrm>
          <a:custGeom>
            <a:avLst/>
            <a:gdLst/>
            <a:ahLst/>
            <a:cxnLst/>
            <a:rect l="l" t="t" r="r" b="b"/>
            <a:pathLst>
              <a:path w="1284469" h="176614">
                <a:moveTo>
                  <a:pt x="0" y="0"/>
                </a:moveTo>
                <a:lnTo>
                  <a:pt x="1284469" y="0"/>
                </a:lnTo>
                <a:lnTo>
                  <a:pt x="1284469" y="176614"/>
                </a:lnTo>
                <a:lnTo>
                  <a:pt x="0" y="176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6205552" y="419444"/>
            <a:ext cx="179131" cy="179131"/>
          </a:xfrm>
          <a:custGeom>
            <a:avLst/>
            <a:gdLst/>
            <a:ahLst/>
            <a:cxnLst/>
            <a:rect l="l" t="t" r="r" b="b"/>
            <a:pathLst>
              <a:path w="179131" h="179131">
                <a:moveTo>
                  <a:pt x="0" y="0"/>
                </a:moveTo>
                <a:lnTo>
                  <a:pt x="179131" y="0"/>
                </a:lnTo>
                <a:lnTo>
                  <a:pt x="179131" y="179131"/>
                </a:lnTo>
                <a:lnTo>
                  <a:pt x="0" y="1791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5936699" y="419100"/>
            <a:ext cx="179131" cy="179131"/>
          </a:xfrm>
          <a:custGeom>
            <a:avLst/>
            <a:gdLst/>
            <a:ahLst/>
            <a:cxnLst/>
            <a:rect l="l" t="t" r="r" b="b"/>
            <a:pathLst>
              <a:path w="179131" h="179131">
                <a:moveTo>
                  <a:pt x="0" y="0"/>
                </a:moveTo>
                <a:lnTo>
                  <a:pt x="179130" y="0"/>
                </a:lnTo>
                <a:lnTo>
                  <a:pt x="179130" y="179131"/>
                </a:lnTo>
                <a:lnTo>
                  <a:pt x="0" y="1791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
            <a:extLst>
              <a:ext uri="{FF2B5EF4-FFF2-40B4-BE49-F238E27FC236}">
                <a16:creationId xmlns:a16="http://schemas.microsoft.com/office/drawing/2014/main" id="{1099C385-710A-CA05-2AE2-86C604966403}"/>
              </a:ext>
            </a:extLst>
          </p:cNvPr>
          <p:cNvSpPr/>
          <p:nvPr/>
        </p:nvSpPr>
        <p:spPr>
          <a:xfrm>
            <a:off x="0" y="1804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685576" y="3966209"/>
            <a:ext cx="13084950" cy="1177291"/>
          </a:xfrm>
          <a:prstGeom prst="rect">
            <a:avLst/>
          </a:prstGeom>
        </p:spPr>
        <p:txBody>
          <a:bodyPr lIns="0" tIns="0" rIns="0" bIns="0" rtlCol="0" anchor="t">
            <a:spAutoFit/>
          </a:bodyPr>
          <a:lstStyle/>
          <a:p>
            <a:pPr marL="0" lvl="0" indent="0" algn="ctr">
              <a:lnSpc>
                <a:spcPts val="9659"/>
              </a:lnSpc>
              <a:spcBef>
                <a:spcPct val="0"/>
              </a:spcBef>
            </a:pPr>
            <a:r>
              <a:rPr lang="en-US" sz="6899">
                <a:solidFill>
                  <a:srgbClr val="333652"/>
                </a:solidFill>
                <a:latin typeface="Glacial Indifference Bold"/>
              </a:rPr>
              <a:t>IF WE DON’T GO, WHO WILL?</a:t>
            </a:r>
          </a:p>
        </p:txBody>
      </p:sp>
      <p:sp>
        <p:nvSpPr>
          <p:cNvPr id="9" name="TextBox 4">
            <a:extLst>
              <a:ext uri="{FF2B5EF4-FFF2-40B4-BE49-F238E27FC236}">
                <a16:creationId xmlns:a16="http://schemas.microsoft.com/office/drawing/2014/main" id="{FDF284CA-298D-055D-BC37-DA8D00EDF815}"/>
              </a:ext>
            </a:extLst>
          </p:cNvPr>
          <p:cNvSpPr txBox="1"/>
          <p:nvPr/>
        </p:nvSpPr>
        <p:spPr>
          <a:xfrm>
            <a:off x="11870410" y="332113"/>
            <a:ext cx="3900116" cy="333425"/>
          </a:xfrm>
          <a:prstGeom prst="rect">
            <a:avLst/>
          </a:prstGeom>
        </p:spPr>
        <p:txBody>
          <a:bodyPr lIns="0" tIns="0" rIns="0" bIns="0" rtlCol="0" anchor="t">
            <a:spAutoFit/>
          </a:bodyPr>
          <a:lstStyle/>
          <a:p>
            <a:pPr algn="r">
              <a:lnSpc>
                <a:spcPts val="2800"/>
              </a:lnSpc>
            </a:pPr>
            <a:r>
              <a:rPr lang="en-US" sz="2000" dirty="0">
                <a:solidFill>
                  <a:srgbClr val="FFFFFF"/>
                </a:solidFill>
                <a:latin typeface="Glacial Indifference Bold"/>
              </a:rPr>
              <a:t> MFC - SESSION 2</a:t>
            </a:r>
          </a:p>
        </p:txBody>
      </p:sp>
      <p:sp>
        <p:nvSpPr>
          <p:cNvPr id="10" name="Freeform 5">
            <a:extLst>
              <a:ext uri="{FF2B5EF4-FFF2-40B4-BE49-F238E27FC236}">
                <a16:creationId xmlns:a16="http://schemas.microsoft.com/office/drawing/2014/main" id="{9AD56777-6F26-8F7E-C4FC-E166EEE9691B}"/>
              </a:ext>
            </a:extLst>
          </p:cNvPr>
          <p:cNvSpPr/>
          <p:nvPr/>
        </p:nvSpPr>
        <p:spPr>
          <a:xfrm>
            <a:off x="16205866" y="419100"/>
            <a:ext cx="1284469" cy="176614"/>
          </a:xfrm>
          <a:custGeom>
            <a:avLst/>
            <a:gdLst/>
            <a:ahLst/>
            <a:cxnLst/>
            <a:rect l="l" t="t" r="r" b="b"/>
            <a:pathLst>
              <a:path w="1284469" h="176614">
                <a:moveTo>
                  <a:pt x="0" y="0"/>
                </a:moveTo>
                <a:lnTo>
                  <a:pt x="1284469" y="0"/>
                </a:lnTo>
                <a:lnTo>
                  <a:pt x="1284469" y="176614"/>
                </a:lnTo>
                <a:lnTo>
                  <a:pt x="0" y="176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7">
            <a:extLst>
              <a:ext uri="{FF2B5EF4-FFF2-40B4-BE49-F238E27FC236}">
                <a16:creationId xmlns:a16="http://schemas.microsoft.com/office/drawing/2014/main" id="{3E637B8B-0C74-47C5-F1D1-496BCFBC2386}"/>
              </a:ext>
            </a:extLst>
          </p:cNvPr>
          <p:cNvSpPr/>
          <p:nvPr/>
        </p:nvSpPr>
        <p:spPr>
          <a:xfrm>
            <a:off x="16205552" y="419444"/>
            <a:ext cx="179131" cy="179131"/>
          </a:xfrm>
          <a:custGeom>
            <a:avLst/>
            <a:gdLst/>
            <a:ahLst/>
            <a:cxnLst/>
            <a:rect l="l" t="t" r="r" b="b"/>
            <a:pathLst>
              <a:path w="179131" h="179131">
                <a:moveTo>
                  <a:pt x="0" y="0"/>
                </a:moveTo>
                <a:lnTo>
                  <a:pt x="179131" y="0"/>
                </a:lnTo>
                <a:lnTo>
                  <a:pt x="179131" y="179131"/>
                </a:lnTo>
                <a:lnTo>
                  <a:pt x="0" y="1791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8">
            <a:extLst>
              <a:ext uri="{FF2B5EF4-FFF2-40B4-BE49-F238E27FC236}">
                <a16:creationId xmlns:a16="http://schemas.microsoft.com/office/drawing/2014/main" id="{175E1F75-D583-39C0-D9D5-C8D8B385A098}"/>
              </a:ext>
            </a:extLst>
          </p:cNvPr>
          <p:cNvSpPr/>
          <p:nvPr/>
        </p:nvSpPr>
        <p:spPr>
          <a:xfrm>
            <a:off x="15936699" y="419100"/>
            <a:ext cx="179131" cy="179131"/>
          </a:xfrm>
          <a:custGeom>
            <a:avLst/>
            <a:gdLst/>
            <a:ahLst/>
            <a:cxnLst/>
            <a:rect l="l" t="t" r="r" b="b"/>
            <a:pathLst>
              <a:path w="179131" h="179131">
                <a:moveTo>
                  <a:pt x="0" y="0"/>
                </a:moveTo>
                <a:lnTo>
                  <a:pt x="179130" y="0"/>
                </a:lnTo>
                <a:lnTo>
                  <a:pt x="179130" y="179131"/>
                </a:lnTo>
                <a:lnTo>
                  <a:pt x="0" y="1791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CAF50326-6DC4-9960-6443-9F6F23A2BFB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dpi="0" rotWithShape="1">
            <a:blip r:embed="rId2"/>
            <a:srcRect/>
            <a:stretch>
              <a:fillRect l="-2000" t="-22000" b="-14000"/>
            </a:stretch>
          </a:blipFill>
        </p:spPr>
        <p:txBody>
          <a:bodyPr/>
          <a:lstStyle/>
          <a:p>
            <a:endParaRPr lang="en-US"/>
          </a:p>
        </p:txBody>
      </p:sp>
      <p:sp>
        <p:nvSpPr>
          <p:cNvPr id="3" name="TextBox 3"/>
          <p:cNvSpPr txBox="1"/>
          <p:nvPr/>
        </p:nvSpPr>
        <p:spPr>
          <a:xfrm>
            <a:off x="2209253" y="2056801"/>
            <a:ext cx="13869494" cy="6504305"/>
          </a:xfrm>
          <a:prstGeom prst="rect">
            <a:avLst/>
          </a:prstGeom>
        </p:spPr>
        <p:txBody>
          <a:bodyPr lIns="0" tIns="0" rIns="0" bIns="0" rtlCol="0" anchor="t">
            <a:spAutoFit/>
          </a:bodyPr>
          <a:lstStyle/>
          <a:p>
            <a:pPr>
              <a:lnSpc>
                <a:spcPts val="7419"/>
              </a:lnSpc>
            </a:pPr>
            <a:r>
              <a:rPr lang="en-US" sz="5299" dirty="0">
                <a:solidFill>
                  <a:srgbClr val="333652"/>
                </a:solidFill>
                <a:latin typeface="Glacial Indifference Bold"/>
              </a:rPr>
              <a:t>For whoever calls on the name of the Lord shall be saved. How then shall they call on Him in whom they have not believed? And how shall they believe in Him of whom they have not heard? And how shall they hear without a preacher?</a:t>
            </a:r>
          </a:p>
          <a:p>
            <a:pPr marL="0" lvl="0" indent="0">
              <a:lnSpc>
                <a:spcPts val="7419"/>
              </a:lnSpc>
              <a:spcBef>
                <a:spcPct val="0"/>
              </a:spcBef>
            </a:pPr>
            <a:endParaRPr lang="en-US" sz="5299" dirty="0">
              <a:solidFill>
                <a:srgbClr val="333652"/>
              </a:solidFill>
              <a:latin typeface="Glacial Indifference Bold"/>
            </a:endParaRPr>
          </a:p>
        </p:txBody>
      </p:sp>
      <p:sp>
        <p:nvSpPr>
          <p:cNvPr id="10" name="TextBox 4">
            <a:extLst>
              <a:ext uri="{FF2B5EF4-FFF2-40B4-BE49-F238E27FC236}">
                <a16:creationId xmlns:a16="http://schemas.microsoft.com/office/drawing/2014/main" id="{F8E46229-58F9-ABB7-7111-4B0BFF4FFCD1}"/>
              </a:ext>
            </a:extLst>
          </p:cNvPr>
          <p:cNvSpPr txBox="1"/>
          <p:nvPr/>
        </p:nvSpPr>
        <p:spPr>
          <a:xfrm>
            <a:off x="12117684" y="332113"/>
            <a:ext cx="3652842" cy="333425"/>
          </a:xfrm>
          <a:prstGeom prst="rect">
            <a:avLst/>
          </a:prstGeom>
        </p:spPr>
        <p:txBody>
          <a:bodyPr lIns="0" tIns="0" rIns="0" bIns="0" rtlCol="0" anchor="t">
            <a:spAutoFit/>
          </a:bodyPr>
          <a:lstStyle/>
          <a:p>
            <a:pPr algn="r">
              <a:lnSpc>
                <a:spcPts val="2800"/>
              </a:lnSpc>
            </a:pPr>
            <a:r>
              <a:rPr lang="en-US" sz="2000" dirty="0">
                <a:solidFill>
                  <a:srgbClr val="32C3B2"/>
                </a:solidFill>
                <a:latin typeface="Glacial Indifference Bold"/>
              </a:rPr>
              <a:t> MFC - SESSION 2</a:t>
            </a:r>
          </a:p>
        </p:txBody>
      </p:sp>
      <p:sp>
        <p:nvSpPr>
          <p:cNvPr id="11" name="Freeform 5">
            <a:extLst>
              <a:ext uri="{FF2B5EF4-FFF2-40B4-BE49-F238E27FC236}">
                <a16:creationId xmlns:a16="http://schemas.microsoft.com/office/drawing/2014/main" id="{368947B8-A236-45C3-3E57-9CCE8A7AE16C}"/>
              </a:ext>
            </a:extLst>
          </p:cNvPr>
          <p:cNvSpPr/>
          <p:nvPr/>
        </p:nvSpPr>
        <p:spPr>
          <a:xfrm>
            <a:off x="16205866" y="419100"/>
            <a:ext cx="1284469" cy="176614"/>
          </a:xfrm>
          <a:custGeom>
            <a:avLst/>
            <a:gdLst/>
            <a:ahLst/>
            <a:cxnLst/>
            <a:rect l="l" t="t" r="r" b="b"/>
            <a:pathLst>
              <a:path w="1284469" h="176614">
                <a:moveTo>
                  <a:pt x="0" y="0"/>
                </a:moveTo>
                <a:lnTo>
                  <a:pt x="1284469" y="0"/>
                </a:lnTo>
                <a:lnTo>
                  <a:pt x="1284469" y="176614"/>
                </a:lnTo>
                <a:lnTo>
                  <a:pt x="0" y="176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7">
            <a:extLst>
              <a:ext uri="{FF2B5EF4-FFF2-40B4-BE49-F238E27FC236}">
                <a16:creationId xmlns:a16="http://schemas.microsoft.com/office/drawing/2014/main" id="{85F82391-443D-A73D-F10E-C318A460C648}"/>
              </a:ext>
            </a:extLst>
          </p:cNvPr>
          <p:cNvSpPr/>
          <p:nvPr/>
        </p:nvSpPr>
        <p:spPr>
          <a:xfrm>
            <a:off x="16205552" y="419444"/>
            <a:ext cx="179131" cy="179131"/>
          </a:xfrm>
          <a:custGeom>
            <a:avLst/>
            <a:gdLst/>
            <a:ahLst/>
            <a:cxnLst/>
            <a:rect l="l" t="t" r="r" b="b"/>
            <a:pathLst>
              <a:path w="179131" h="179131">
                <a:moveTo>
                  <a:pt x="0" y="0"/>
                </a:moveTo>
                <a:lnTo>
                  <a:pt x="179131" y="0"/>
                </a:lnTo>
                <a:lnTo>
                  <a:pt x="179131" y="179131"/>
                </a:lnTo>
                <a:lnTo>
                  <a:pt x="0" y="1791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8">
            <a:extLst>
              <a:ext uri="{FF2B5EF4-FFF2-40B4-BE49-F238E27FC236}">
                <a16:creationId xmlns:a16="http://schemas.microsoft.com/office/drawing/2014/main" id="{C928F36D-826B-8658-D0EE-4B9028B73ACF}"/>
              </a:ext>
            </a:extLst>
          </p:cNvPr>
          <p:cNvSpPr/>
          <p:nvPr/>
        </p:nvSpPr>
        <p:spPr>
          <a:xfrm>
            <a:off x="15936038" y="419444"/>
            <a:ext cx="179131" cy="179131"/>
          </a:xfrm>
          <a:custGeom>
            <a:avLst/>
            <a:gdLst/>
            <a:ahLst/>
            <a:cxnLst/>
            <a:rect l="l" t="t" r="r" b="b"/>
            <a:pathLst>
              <a:path w="179131" h="179131">
                <a:moveTo>
                  <a:pt x="0" y="0"/>
                </a:moveTo>
                <a:lnTo>
                  <a:pt x="179130" y="0"/>
                </a:lnTo>
                <a:lnTo>
                  <a:pt x="179130" y="179131"/>
                </a:lnTo>
                <a:lnTo>
                  <a:pt x="0" y="1791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AA7BCDC4-0745-7F5D-F341-BEC96899475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dpi="0" rotWithShape="1">
            <a:blip r:embed="rId2"/>
            <a:srcRect/>
            <a:stretch>
              <a:fillRect l="-2000" t="-22000" b="-14000"/>
            </a:stretch>
          </a:blipFill>
        </p:spPr>
        <p:txBody>
          <a:bodyPr/>
          <a:lstStyle/>
          <a:p>
            <a:endParaRPr lang="en-US"/>
          </a:p>
        </p:txBody>
      </p:sp>
      <p:sp>
        <p:nvSpPr>
          <p:cNvPr id="3" name="TextBox 3"/>
          <p:cNvSpPr txBox="1"/>
          <p:nvPr/>
        </p:nvSpPr>
        <p:spPr>
          <a:xfrm>
            <a:off x="1940094" y="2534021"/>
            <a:ext cx="14407813" cy="4637405"/>
          </a:xfrm>
          <a:prstGeom prst="rect">
            <a:avLst/>
          </a:prstGeom>
        </p:spPr>
        <p:txBody>
          <a:bodyPr lIns="0" tIns="0" rIns="0" bIns="0" rtlCol="0" anchor="t">
            <a:spAutoFit/>
          </a:bodyPr>
          <a:lstStyle/>
          <a:p>
            <a:pPr>
              <a:lnSpc>
                <a:spcPts val="7419"/>
              </a:lnSpc>
            </a:pPr>
            <a:r>
              <a:rPr lang="en-US" sz="5299">
                <a:solidFill>
                  <a:srgbClr val="333652"/>
                </a:solidFill>
                <a:latin typeface="Glacial Indifference Bold"/>
              </a:rPr>
              <a:t>And how shall they preach unless they are sent? As it is written: “How beautiful are the feet of those who preach the gospel of peace, Who bring glad tidings of good things!” </a:t>
            </a:r>
          </a:p>
          <a:p>
            <a:pPr marL="0" lvl="0" indent="0">
              <a:lnSpc>
                <a:spcPts val="7419"/>
              </a:lnSpc>
              <a:spcBef>
                <a:spcPct val="0"/>
              </a:spcBef>
            </a:pPr>
            <a:endParaRPr lang="en-US" sz="5299">
              <a:solidFill>
                <a:srgbClr val="333652"/>
              </a:solidFill>
              <a:latin typeface="Glacial Indifference Bold"/>
            </a:endParaRPr>
          </a:p>
        </p:txBody>
      </p:sp>
      <p:sp>
        <p:nvSpPr>
          <p:cNvPr id="4" name="TextBox 4"/>
          <p:cNvSpPr txBox="1"/>
          <p:nvPr/>
        </p:nvSpPr>
        <p:spPr>
          <a:xfrm>
            <a:off x="7890681" y="7472102"/>
            <a:ext cx="2506638" cy="834390"/>
          </a:xfrm>
          <a:prstGeom prst="rect">
            <a:avLst/>
          </a:prstGeom>
        </p:spPr>
        <p:txBody>
          <a:bodyPr lIns="0" tIns="0" rIns="0" bIns="0" rtlCol="0" anchor="t">
            <a:spAutoFit/>
          </a:bodyPr>
          <a:lstStyle/>
          <a:p>
            <a:pPr algn="ctr">
              <a:lnSpc>
                <a:spcPts val="3359"/>
              </a:lnSpc>
            </a:pPr>
            <a:r>
              <a:rPr lang="en-US" sz="2399" spc="83">
                <a:solidFill>
                  <a:srgbClr val="32C3B2"/>
                </a:solidFill>
                <a:latin typeface="Glacial Indifference Bold"/>
              </a:rPr>
              <a:t>ROMANS 10:13-15</a:t>
            </a:r>
          </a:p>
          <a:p>
            <a:pPr marL="0" lvl="0" indent="0" algn="ctr">
              <a:lnSpc>
                <a:spcPts val="3359"/>
              </a:lnSpc>
              <a:spcBef>
                <a:spcPct val="0"/>
              </a:spcBef>
            </a:pPr>
            <a:endParaRPr lang="en-US" sz="2399" spc="83">
              <a:solidFill>
                <a:srgbClr val="32C3B2"/>
              </a:solidFill>
              <a:latin typeface="Glacial Indifference Bold"/>
            </a:endParaRPr>
          </a:p>
        </p:txBody>
      </p:sp>
      <p:sp>
        <p:nvSpPr>
          <p:cNvPr id="11" name="TextBox 4">
            <a:extLst>
              <a:ext uri="{FF2B5EF4-FFF2-40B4-BE49-F238E27FC236}">
                <a16:creationId xmlns:a16="http://schemas.microsoft.com/office/drawing/2014/main" id="{1BE826D2-AC55-8ABF-BCFF-A55C27E75AF3}"/>
              </a:ext>
            </a:extLst>
          </p:cNvPr>
          <p:cNvSpPr txBox="1"/>
          <p:nvPr/>
        </p:nvSpPr>
        <p:spPr>
          <a:xfrm>
            <a:off x="12117684" y="332113"/>
            <a:ext cx="3652842" cy="333425"/>
          </a:xfrm>
          <a:prstGeom prst="rect">
            <a:avLst/>
          </a:prstGeom>
        </p:spPr>
        <p:txBody>
          <a:bodyPr lIns="0" tIns="0" rIns="0" bIns="0" rtlCol="0" anchor="t">
            <a:spAutoFit/>
          </a:bodyPr>
          <a:lstStyle/>
          <a:p>
            <a:pPr algn="r">
              <a:lnSpc>
                <a:spcPts val="2800"/>
              </a:lnSpc>
            </a:pPr>
            <a:r>
              <a:rPr lang="en-US" sz="2000" dirty="0">
                <a:solidFill>
                  <a:srgbClr val="32C3B2"/>
                </a:solidFill>
                <a:latin typeface="Glacial Indifference Bold"/>
              </a:rPr>
              <a:t> MFC - SESSION 2</a:t>
            </a:r>
          </a:p>
        </p:txBody>
      </p:sp>
      <p:sp>
        <p:nvSpPr>
          <p:cNvPr id="12" name="Freeform 5">
            <a:extLst>
              <a:ext uri="{FF2B5EF4-FFF2-40B4-BE49-F238E27FC236}">
                <a16:creationId xmlns:a16="http://schemas.microsoft.com/office/drawing/2014/main" id="{22C99222-5B19-99F8-C314-DEAF2B62FCB1}"/>
              </a:ext>
            </a:extLst>
          </p:cNvPr>
          <p:cNvSpPr/>
          <p:nvPr/>
        </p:nvSpPr>
        <p:spPr>
          <a:xfrm>
            <a:off x="16205866" y="419100"/>
            <a:ext cx="1284469" cy="176614"/>
          </a:xfrm>
          <a:custGeom>
            <a:avLst/>
            <a:gdLst/>
            <a:ahLst/>
            <a:cxnLst/>
            <a:rect l="l" t="t" r="r" b="b"/>
            <a:pathLst>
              <a:path w="1284469" h="176614">
                <a:moveTo>
                  <a:pt x="0" y="0"/>
                </a:moveTo>
                <a:lnTo>
                  <a:pt x="1284469" y="0"/>
                </a:lnTo>
                <a:lnTo>
                  <a:pt x="1284469" y="176614"/>
                </a:lnTo>
                <a:lnTo>
                  <a:pt x="0" y="176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7">
            <a:extLst>
              <a:ext uri="{FF2B5EF4-FFF2-40B4-BE49-F238E27FC236}">
                <a16:creationId xmlns:a16="http://schemas.microsoft.com/office/drawing/2014/main" id="{DAAACDB0-C49E-E0DB-D99A-1DF4990BEC16}"/>
              </a:ext>
            </a:extLst>
          </p:cNvPr>
          <p:cNvSpPr/>
          <p:nvPr/>
        </p:nvSpPr>
        <p:spPr>
          <a:xfrm>
            <a:off x="16205552" y="419444"/>
            <a:ext cx="179131" cy="179131"/>
          </a:xfrm>
          <a:custGeom>
            <a:avLst/>
            <a:gdLst/>
            <a:ahLst/>
            <a:cxnLst/>
            <a:rect l="l" t="t" r="r" b="b"/>
            <a:pathLst>
              <a:path w="179131" h="179131">
                <a:moveTo>
                  <a:pt x="0" y="0"/>
                </a:moveTo>
                <a:lnTo>
                  <a:pt x="179131" y="0"/>
                </a:lnTo>
                <a:lnTo>
                  <a:pt x="179131" y="179131"/>
                </a:lnTo>
                <a:lnTo>
                  <a:pt x="0" y="1791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8">
            <a:extLst>
              <a:ext uri="{FF2B5EF4-FFF2-40B4-BE49-F238E27FC236}">
                <a16:creationId xmlns:a16="http://schemas.microsoft.com/office/drawing/2014/main" id="{7A3F75AE-5303-61D5-CBBC-97D28D1390EB}"/>
              </a:ext>
            </a:extLst>
          </p:cNvPr>
          <p:cNvSpPr/>
          <p:nvPr/>
        </p:nvSpPr>
        <p:spPr>
          <a:xfrm>
            <a:off x="15936038" y="419444"/>
            <a:ext cx="179131" cy="179131"/>
          </a:xfrm>
          <a:custGeom>
            <a:avLst/>
            <a:gdLst/>
            <a:ahLst/>
            <a:cxnLst/>
            <a:rect l="l" t="t" r="r" b="b"/>
            <a:pathLst>
              <a:path w="179131" h="179131">
                <a:moveTo>
                  <a:pt x="0" y="0"/>
                </a:moveTo>
                <a:lnTo>
                  <a:pt x="179130" y="0"/>
                </a:lnTo>
                <a:lnTo>
                  <a:pt x="179130" y="179131"/>
                </a:lnTo>
                <a:lnTo>
                  <a:pt x="0" y="1791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F874229D-90E8-A2DA-BA0B-6523F07A031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dpi="0" rotWithShape="1">
            <a:blip r:embed="rId2"/>
            <a:srcRect/>
            <a:stretch>
              <a:fillRect l="-2000" t="-22000" b="-14000"/>
            </a:stretch>
          </a:blipFill>
        </p:spPr>
        <p:txBody>
          <a:bodyPr/>
          <a:lstStyle/>
          <a:p>
            <a:endParaRPr lang="en-US"/>
          </a:p>
        </p:txBody>
      </p:sp>
      <p:grpSp>
        <p:nvGrpSpPr>
          <p:cNvPr id="3" name="Group 3"/>
          <p:cNvGrpSpPr/>
          <p:nvPr/>
        </p:nvGrpSpPr>
        <p:grpSpPr>
          <a:xfrm rot="-10800000">
            <a:off x="6955362" y="4574936"/>
            <a:ext cx="3485694" cy="656080"/>
            <a:chOff x="0" y="0"/>
            <a:chExt cx="13653314" cy="2569839"/>
          </a:xfrm>
        </p:grpSpPr>
        <p:sp>
          <p:nvSpPr>
            <p:cNvPr id="4" name="Freeform 4"/>
            <p:cNvSpPr/>
            <p:nvPr/>
          </p:nvSpPr>
          <p:spPr>
            <a:xfrm>
              <a:off x="-127" y="127"/>
              <a:ext cx="13653187" cy="2576824"/>
            </a:xfrm>
            <a:custGeom>
              <a:avLst/>
              <a:gdLst/>
              <a:ahLst/>
              <a:cxnLst/>
              <a:rect l="l" t="t" r="r" b="b"/>
              <a:pathLst>
                <a:path w="13653187" h="2576824">
                  <a:moveTo>
                    <a:pt x="13252121" y="2564124"/>
                  </a:moveTo>
                  <a:cubicBezTo>
                    <a:pt x="13196241" y="2576824"/>
                    <a:pt x="13170841" y="2564124"/>
                    <a:pt x="13113691" y="2564124"/>
                  </a:cubicBezTo>
                  <a:cubicBezTo>
                    <a:pt x="13056541" y="2564124"/>
                    <a:pt x="12965482" y="2551424"/>
                    <a:pt x="12965482" y="2551424"/>
                  </a:cubicBezTo>
                  <a:lnTo>
                    <a:pt x="707771" y="2551424"/>
                  </a:lnTo>
                  <a:lnTo>
                    <a:pt x="631063" y="2538724"/>
                  </a:lnTo>
                  <a:cubicBezTo>
                    <a:pt x="631063" y="2538724"/>
                    <a:pt x="533400" y="2551424"/>
                    <a:pt x="457581" y="2538724"/>
                  </a:cubicBezTo>
                  <a:cubicBezTo>
                    <a:pt x="381762" y="2526024"/>
                    <a:pt x="296418" y="2538724"/>
                    <a:pt x="296418" y="2538724"/>
                  </a:cubicBezTo>
                  <a:cubicBezTo>
                    <a:pt x="240284" y="2538724"/>
                    <a:pt x="162814" y="2534406"/>
                    <a:pt x="119507" y="2505196"/>
                  </a:cubicBezTo>
                  <a:cubicBezTo>
                    <a:pt x="47371" y="2456555"/>
                    <a:pt x="25400" y="2386324"/>
                    <a:pt x="0" y="2280533"/>
                  </a:cubicBezTo>
                  <a:lnTo>
                    <a:pt x="0" y="2080000"/>
                  </a:lnTo>
                  <a:cubicBezTo>
                    <a:pt x="0" y="2080000"/>
                    <a:pt x="12700" y="1995037"/>
                    <a:pt x="12700" y="1936744"/>
                  </a:cubicBezTo>
                  <a:cubicBezTo>
                    <a:pt x="12700" y="1878451"/>
                    <a:pt x="0" y="1788535"/>
                    <a:pt x="0" y="178853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3134138" y="0"/>
                  </a:lnTo>
                  <a:cubicBezTo>
                    <a:pt x="13234214" y="0"/>
                    <a:pt x="13302667" y="12700"/>
                    <a:pt x="13302667" y="12700"/>
                  </a:cubicBezTo>
                  <a:cubicBezTo>
                    <a:pt x="13366803" y="12700"/>
                    <a:pt x="13455575" y="36322"/>
                    <a:pt x="13513488" y="50800"/>
                  </a:cubicBezTo>
                  <a:cubicBezTo>
                    <a:pt x="13615087" y="76200"/>
                    <a:pt x="13640487" y="254000"/>
                    <a:pt x="13640487" y="350520"/>
                  </a:cubicBezTo>
                  <a:lnTo>
                    <a:pt x="13640487" y="1697730"/>
                  </a:lnTo>
                  <a:cubicBezTo>
                    <a:pt x="13640487" y="1697730"/>
                    <a:pt x="13653187" y="2066411"/>
                    <a:pt x="13653187" y="2099431"/>
                  </a:cubicBezTo>
                  <a:cubicBezTo>
                    <a:pt x="13653187" y="2132451"/>
                    <a:pt x="13630709" y="2240401"/>
                    <a:pt x="13612802" y="2286629"/>
                  </a:cubicBezTo>
                  <a:cubicBezTo>
                    <a:pt x="13587783" y="2351272"/>
                    <a:pt x="13597942" y="2408168"/>
                    <a:pt x="13546127" y="2452364"/>
                  </a:cubicBezTo>
                  <a:cubicBezTo>
                    <a:pt x="13510059" y="2483225"/>
                    <a:pt x="13455957" y="2520563"/>
                    <a:pt x="13410744" y="2537708"/>
                  </a:cubicBezTo>
                  <a:cubicBezTo>
                    <a:pt x="13365533" y="2554853"/>
                    <a:pt x="13307747" y="2551551"/>
                    <a:pt x="13251867" y="2564251"/>
                  </a:cubicBezTo>
                  <a:close/>
                </a:path>
              </a:pathLst>
            </a:custGeom>
            <a:solidFill>
              <a:srgbClr val="FF9045">
                <a:alpha val="81961"/>
              </a:srgbClr>
            </a:solidFill>
          </p:spPr>
          <p:txBody>
            <a:bodyPr/>
            <a:lstStyle/>
            <a:p>
              <a:endParaRPr lang="en-US"/>
            </a:p>
          </p:txBody>
        </p:sp>
      </p:grpSp>
      <p:sp>
        <p:nvSpPr>
          <p:cNvPr id="5" name="TextBox 5"/>
          <p:cNvSpPr txBox="1"/>
          <p:nvPr/>
        </p:nvSpPr>
        <p:spPr>
          <a:xfrm>
            <a:off x="1940093" y="3507358"/>
            <a:ext cx="14407813" cy="1837055"/>
          </a:xfrm>
          <a:prstGeom prst="rect">
            <a:avLst/>
          </a:prstGeom>
        </p:spPr>
        <p:txBody>
          <a:bodyPr lIns="0" tIns="0" rIns="0" bIns="0" rtlCol="0" anchor="t">
            <a:spAutoFit/>
          </a:bodyPr>
          <a:lstStyle/>
          <a:p>
            <a:pPr algn="ctr">
              <a:lnSpc>
                <a:spcPts val="7419"/>
              </a:lnSpc>
            </a:pPr>
            <a:r>
              <a:rPr lang="en-US" sz="5299" dirty="0">
                <a:solidFill>
                  <a:srgbClr val="333652"/>
                </a:solidFill>
                <a:latin typeface="Glacial Indifference Bold"/>
              </a:rPr>
              <a:t>“Go therefore and make disciples of</a:t>
            </a:r>
          </a:p>
          <a:p>
            <a:pPr marL="0" lvl="0" indent="0" algn="ctr">
              <a:lnSpc>
                <a:spcPts val="7419"/>
              </a:lnSpc>
              <a:spcBef>
                <a:spcPct val="0"/>
              </a:spcBef>
            </a:pPr>
            <a:r>
              <a:rPr lang="en-US" sz="5299" dirty="0">
                <a:solidFill>
                  <a:srgbClr val="333652"/>
                </a:solidFill>
                <a:latin typeface="Glacial Indifference Bold"/>
              </a:rPr>
              <a:t>all nations…”</a:t>
            </a:r>
          </a:p>
        </p:txBody>
      </p:sp>
      <p:sp>
        <p:nvSpPr>
          <p:cNvPr id="6" name="TextBox 6"/>
          <p:cNvSpPr txBox="1"/>
          <p:nvPr/>
        </p:nvSpPr>
        <p:spPr>
          <a:xfrm>
            <a:off x="7966249" y="6517661"/>
            <a:ext cx="2355503" cy="834390"/>
          </a:xfrm>
          <a:prstGeom prst="rect">
            <a:avLst/>
          </a:prstGeom>
        </p:spPr>
        <p:txBody>
          <a:bodyPr lIns="0" tIns="0" rIns="0" bIns="0" rtlCol="0" anchor="t">
            <a:spAutoFit/>
          </a:bodyPr>
          <a:lstStyle/>
          <a:p>
            <a:pPr algn="ctr">
              <a:lnSpc>
                <a:spcPts val="3359"/>
              </a:lnSpc>
            </a:pPr>
            <a:r>
              <a:rPr lang="en-US" sz="2399" spc="83">
                <a:solidFill>
                  <a:srgbClr val="32C3B2"/>
                </a:solidFill>
                <a:latin typeface="Glacial Indifference Bold"/>
              </a:rPr>
              <a:t>MATTHEW 28:19</a:t>
            </a:r>
          </a:p>
          <a:p>
            <a:pPr marL="0" lvl="0" indent="0" algn="ctr">
              <a:lnSpc>
                <a:spcPts val="3359"/>
              </a:lnSpc>
              <a:spcBef>
                <a:spcPct val="0"/>
              </a:spcBef>
            </a:pPr>
            <a:endParaRPr lang="en-US" sz="2399" spc="83">
              <a:solidFill>
                <a:srgbClr val="32C3B2"/>
              </a:solidFill>
              <a:latin typeface="Glacial Indifference Bold"/>
            </a:endParaRPr>
          </a:p>
        </p:txBody>
      </p:sp>
      <p:sp>
        <p:nvSpPr>
          <p:cNvPr id="13" name="TextBox 4">
            <a:extLst>
              <a:ext uri="{FF2B5EF4-FFF2-40B4-BE49-F238E27FC236}">
                <a16:creationId xmlns:a16="http://schemas.microsoft.com/office/drawing/2014/main" id="{83E7E7F7-6C81-8F9C-BCD1-688290E94594}"/>
              </a:ext>
            </a:extLst>
          </p:cNvPr>
          <p:cNvSpPr txBox="1"/>
          <p:nvPr/>
        </p:nvSpPr>
        <p:spPr>
          <a:xfrm>
            <a:off x="12117684" y="332113"/>
            <a:ext cx="3652842" cy="333425"/>
          </a:xfrm>
          <a:prstGeom prst="rect">
            <a:avLst/>
          </a:prstGeom>
        </p:spPr>
        <p:txBody>
          <a:bodyPr lIns="0" tIns="0" rIns="0" bIns="0" rtlCol="0" anchor="t">
            <a:spAutoFit/>
          </a:bodyPr>
          <a:lstStyle/>
          <a:p>
            <a:pPr algn="r">
              <a:lnSpc>
                <a:spcPts val="2800"/>
              </a:lnSpc>
            </a:pPr>
            <a:r>
              <a:rPr lang="en-US" sz="2000" dirty="0">
                <a:solidFill>
                  <a:srgbClr val="32C3B2"/>
                </a:solidFill>
                <a:latin typeface="Glacial Indifference Bold"/>
              </a:rPr>
              <a:t> MFC - SESSION 2</a:t>
            </a:r>
          </a:p>
        </p:txBody>
      </p:sp>
      <p:sp>
        <p:nvSpPr>
          <p:cNvPr id="14" name="Freeform 5">
            <a:extLst>
              <a:ext uri="{FF2B5EF4-FFF2-40B4-BE49-F238E27FC236}">
                <a16:creationId xmlns:a16="http://schemas.microsoft.com/office/drawing/2014/main" id="{9A184276-7919-C9A2-E456-665FC03B36EB}"/>
              </a:ext>
            </a:extLst>
          </p:cNvPr>
          <p:cNvSpPr/>
          <p:nvPr/>
        </p:nvSpPr>
        <p:spPr>
          <a:xfrm>
            <a:off x="16205866" y="419100"/>
            <a:ext cx="1284469" cy="176614"/>
          </a:xfrm>
          <a:custGeom>
            <a:avLst/>
            <a:gdLst/>
            <a:ahLst/>
            <a:cxnLst/>
            <a:rect l="l" t="t" r="r" b="b"/>
            <a:pathLst>
              <a:path w="1284469" h="176614">
                <a:moveTo>
                  <a:pt x="0" y="0"/>
                </a:moveTo>
                <a:lnTo>
                  <a:pt x="1284469" y="0"/>
                </a:lnTo>
                <a:lnTo>
                  <a:pt x="1284469" y="176614"/>
                </a:lnTo>
                <a:lnTo>
                  <a:pt x="0" y="176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7">
            <a:extLst>
              <a:ext uri="{FF2B5EF4-FFF2-40B4-BE49-F238E27FC236}">
                <a16:creationId xmlns:a16="http://schemas.microsoft.com/office/drawing/2014/main" id="{BE61F1E6-9CD0-ABB5-E174-BFFB9FB5F82E}"/>
              </a:ext>
            </a:extLst>
          </p:cNvPr>
          <p:cNvSpPr/>
          <p:nvPr/>
        </p:nvSpPr>
        <p:spPr>
          <a:xfrm>
            <a:off x="16205552" y="419444"/>
            <a:ext cx="179131" cy="179131"/>
          </a:xfrm>
          <a:custGeom>
            <a:avLst/>
            <a:gdLst/>
            <a:ahLst/>
            <a:cxnLst/>
            <a:rect l="l" t="t" r="r" b="b"/>
            <a:pathLst>
              <a:path w="179131" h="179131">
                <a:moveTo>
                  <a:pt x="0" y="0"/>
                </a:moveTo>
                <a:lnTo>
                  <a:pt x="179131" y="0"/>
                </a:lnTo>
                <a:lnTo>
                  <a:pt x="179131" y="179131"/>
                </a:lnTo>
                <a:lnTo>
                  <a:pt x="0" y="1791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8">
            <a:extLst>
              <a:ext uri="{FF2B5EF4-FFF2-40B4-BE49-F238E27FC236}">
                <a16:creationId xmlns:a16="http://schemas.microsoft.com/office/drawing/2014/main" id="{938B2925-330D-5CBF-FFD3-3A6C41A52947}"/>
              </a:ext>
            </a:extLst>
          </p:cNvPr>
          <p:cNvSpPr/>
          <p:nvPr/>
        </p:nvSpPr>
        <p:spPr>
          <a:xfrm>
            <a:off x="15936038" y="419444"/>
            <a:ext cx="179131" cy="179131"/>
          </a:xfrm>
          <a:custGeom>
            <a:avLst/>
            <a:gdLst/>
            <a:ahLst/>
            <a:cxnLst/>
            <a:rect l="l" t="t" r="r" b="b"/>
            <a:pathLst>
              <a:path w="179131" h="179131">
                <a:moveTo>
                  <a:pt x="0" y="0"/>
                </a:moveTo>
                <a:lnTo>
                  <a:pt x="179130" y="0"/>
                </a:lnTo>
                <a:lnTo>
                  <a:pt x="179130" y="179131"/>
                </a:lnTo>
                <a:lnTo>
                  <a:pt x="0" y="1791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3022052" y="3692179"/>
            <a:ext cx="12243897" cy="2396491"/>
          </a:xfrm>
          <a:prstGeom prst="rect">
            <a:avLst/>
          </a:prstGeom>
        </p:spPr>
        <p:txBody>
          <a:bodyPr lIns="0" tIns="0" rIns="0" bIns="0" rtlCol="0" anchor="t">
            <a:spAutoFit/>
          </a:bodyPr>
          <a:lstStyle/>
          <a:p>
            <a:pPr marL="0" lvl="0" indent="0" algn="ctr">
              <a:lnSpc>
                <a:spcPts val="9659"/>
              </a:lnSpc>
              <a:spcBef>
                <a:spcPct val="0"/>
              </a:spcBef>
            </a:pPr>
            <a:r>
              <a:rPr lang="en-US" sz="6899">
                <a:solidFill>
                  <a:srgbClr val="FFFFFF"/>
                </a:solidFill>
                <a:latin typeface="Glacial Indifference Bold"/>
              </a:rPr>
              <a:t>GOD WANTS MISSION EVERYWHERE TO </a:t>
            </a:r>
            <a:r>
              <a:rPr lang="en-US" sz="6899">
                <a:solidFill>
                  <a:srgbClr val="FFCA66"/>
                </a:solidFill>
                <a:latin typeface="Glacial Indifference Bold Italics"/>
              </a:rPr>
              <a:t>EVERYONE</a:t>
            </a:r>
          </a:p>
        </p:txBody>
      </p:sp>
      <p:sp>
        <p:nvSpPr>
          <p:cNvPr id="8" name="TextBox 4">
            <a:extLst>
              <a:ext uri="{FF2B5EF4-FFF2-40B4-BE49-F238E27FC236}">
                <a16:creationId xmlns:a16="http://schemas.microsoft.com/office/drawing/2014/main" id="{C1862B33-48F5-449F-35A3-BBC489DE46F0}"/>
              </a:ext>
            </a:extLst>
          </p:cNvPr>
          <p:cNvSpPr txBox="1"/>
          <p:nvPr/>
        </p:nvSpPr>
        <p:spPr>
          <a:xfrm>
            <a:off x="11870410" y="332113"/>
            <a:ext cx="3900116" cy="333425"/>
          </a:xfrm>
          <a:prstGeom prst="rect">
            <a:avLst/>
          </a:prstGeom>
        </p:spPr>
        <p:txBody>
          <a:bodyPr lIns="0" tIns="0" rIns="0" bIns="0" rtlCol="0" anchor="t">
            <a:spAutoFit/>
          </a:bodyPr>
          <a:lstStyle/>
          <a:p>
            <a:pPr algn="r">
              <a:lnSpc>
                <a:spcPts val="2800"/>
              </a:lnSpc>
            </a:pPr>
            <a:r>
              <a:rPr lang="en-US" sz="2000" dirty="0">
                <a:solidFill>
                  <a:srgbClr val="FFFFFF"/>
                </a:solidFill>
                <a:latin typeface="Glacial Indifference Bold"/>
              </a:rPr>
              <a:t> MFC - SESSION 2</a:t>
            </a:r>
          </a:p>
        </p:txBody>
      </p:sp>
      <p:sp>
        <p:nvSpPr>
          <p:cNvPr id="9" name="Freeform 5">
            <a:extLst>
              <a:ext uri="{FF2B5EF4-FFF2-40B4-BE49-F238E27FC236}">
                <a16:creationId xmlns:a16="http://schemas.microsoft.com/office/drawing/2014/main" id="{1FA5E5C5-6773-B853-50CC-167EE7D6BB19}"/>
              </a:ext>
            </a:extLst>
          </p:cNvPr>
          <p:cNvSpPr/>
          <p:nvPr/>
        </p:nvSpPr>
        <p:spPr>
          <a:xfrm>
            <a:off x="16205866" y="413668"/>
            <a:ext cx="1284469" cy="176614"/>
          </a:xfrm>
          <a:custGeom>
            <a:avLst/>
            <a:gdLst/>
            <a:ahLst/>
            <a:cxnLst/>
            <a:rect l="l" t="t" r="r" b="b"/>
            <a:pathLst>
              <a:path w="1284469" h="176614">
                <a:moveTo>
                  <a:pt x="0" y="0"/>
                </a:moveTo>
                <a:lnTo>
                  <a:pt x="1284469" y="0"/>
                </a:lnTo>
                <a:lnTo>
                  <a:pt x="1284469" y="176614"/>
                </a:lnTo>
                <a:lnTo>
                  <a:pt x="0" y="176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6">
            <a:extLst>
              <a:ext uri="{FF2B5EF4-FFF2-40B4-BE49-F238E27FC236}">
                <a16:creationId xmlns:a16="http://schemas.microsoft.com/office/drawing/2014/main" id="{7136052E-6433-F20E-8CF7-62C19C3FF542}"/>
              </a:ext>
            </a:extLst>
          </p:cNvPr>
          <p:cNvSpPr/>
          <p:nvPr/>
        </p:nvSpPr>
        <p:spPr>
          <a:xfrm>
            <a:off x="15936038" y="413668"/>
            <a:ext cx="177479" cy="177479"/>
          </a:xfrm>
          <a:custGeom>
            <a:avLst/>
            <a:gdLst/>
            <a:ahLst/>
            <a:cxnLst/>
            <a:rect l="l" t="t" r="r" b="b"/>
            <a:pathLst>
              <a:path w="177479" h="177479">
                <a:moveTo>
                  <a:pt x="0" y="0"/>
                </a:moveTo>
                <a:lnTo>
                  <a:pt x="177478" y="0"/>
                </a:lnTo>
                <a:lnTo>
                  <a:pt x="177478" y="177478"/>
                </a:lnTo>
                <a:lnTo>
                  <a:pt x="0" y="1774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7">
            <a:extLst>
              <a:ext uri="{FF2B5EF4-FFF2-40B4-BE49-F238E27FC236}">
                <a16:creationId xmlns:a16="http://schemas.microsoft.com/office/drawing/2014/main" id="{68E0A1BE-7A34-11CF-C061-25483E60E2B5}"/>
              </a:ext>
            </a:extLst>
          </p:cNvPr>
          <p:cNvSpPr/>
          <p:nvPr/>
        </p:nvSpPr>
        <p:spPr>
          <a:xfrm>
            <a:off x="16205552" y="414012"/>
            <a:ext cx="179131" cy="179131"/>
          </a:xfrm>
          <a:custGeom>
            <a:avLst/>
            <a:gdLst/>
            <a:ahLst/>
            <a:cxnLst/>
            <a:rect l="l" t="t" r="r" b="b"/>
            <a:pathLst>
              <a:path w="179131" h="179131">
                <a:moveTo>
                  <a:pt x="0" y="0"/>
                </a:moveTo>
                <a:lnTo>
                  <a:pt x="179131" y="0"/>
                </a:lnTo>
                <a:lnTo>
                  <a:pt x="179131" y="179131"/>
                </a:lnTo>
                <a:lnTo>
                  <a:pt x="0" y="1791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7F468CCD-2DC1-A50E-04A7-55D03CF4946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dpi="0" rotWithShape="1">
            <a:blip r:embed="rId2"/>
            <a:srcRect/>
            <a:stretch>
              <a:fillRect l="-2000" t="-22000" b="-14000"/>
            </a:stretch>
          </a:blipFill>
        </p:spPr>
        <p:txBody>
          <a:bodyPr/>
          <a:lstStyle/>
          <a:p>
            <a:endParaRPr lang="en-US"/>
          </a:p>
        </p:txBody>
      </p:sp>
      <p:sp>
        <p:nvSpPr>
          <p:cNvPr id="13" name="TextBox 4">
            <a:extLst>
              <a:ext uri="{FF2B5EF4-FFF2-40B4-BE49-F238E27FC236}">
                <a16:creationId xmlns:a16="http://schemas.microsoft.com/office/drawing/2014/main" id="{C621B385-1D05-58BC-2335-34A0F64A4BA6}"/>
              </a:ext>
            </a:extLst>
          </p:cNvPr>
          <p:cNvSpPr txBox="1"/>
          <p:nvPr/>
        </p:nvSpPr>
        <p:spPr>
          <a:xfrm>
            <a:off x="12117684" y="332113"/>
            <a:ext cx="3652842" cy="333425"/>
          </a:xfrm>
          <a:prstGeom prst="rect">
            <a:avLst/>
          </a:prstGeom>
        </p:spPr>
        <p:txBody>
          <a:bodyPr lIns="0" tIns="0" rIns="0" bIns="0" rtlCol="0" anchor="t">
            <a:spAutoFit/>
          </a:bodyPr>
          <a:lstStyle/>
          <a:p>
            <a:pPr algn="r">
              <a:lnSpc>
                <a:spcPts val="2800"/>
              </a:lnSpc>
            </a:pPr>
            <a:r>
              <a:rPr lang="en-US" sz="2000" dirty="0">
                <a:solidFill>
                  <a:srgbClr val="32C3B2"/>
                </a:solidFill>
                <a:latin typeface="Glacial Indifference Bold"/>
              </a:rPr>
              <a:t> MFC - SESSION 2</a:t>
            </a:r>
          </a:p>
        </p:txBody>
      </p:sp>
      <p:sp>
        <p:nvSpPr>
          <p:cNvPr id="14" name="Freeform 5">
            <a:extLst>
              <a:ext uri="{FF2B5EF4-FFF2-40B4-BE49-F238E27FC236}">
                <a16:creationId xmlns:a16="http://schemas.microsoft.com/office/drawing/2014/main" id="{EC55D4D2-B5DF-A9BF-14E9-E2E7CA3EB461}"/>
              </a:ext>
            </a:extLst>
          </p:cNvPr>
          <p:cNvSpPr/>
          <p:nvPr/>
        </p:nvSpPr>
        <p:spPr>
          <a:xfrm>
            <a:off x="16205866" y="419100"/>
            <a:ext cx="1284469" cy="176614"/>
          </a:xfrm>
          <a:custGeom>
            <a:avLst/>
            <a:gdLst/>
            <a:ahLst/>
            <a:cxnLst/>
            <a:rect l="l" t="t" r="r" b="b"/>
            <a:pathLst>
              <a:path w="1284469" h="176614">
                <a:moveTo>
                  <a:pt x="0" y="0"/>
                </a:moveTo>
                <a:lnTo>
                  <a:pt x="1284469" y="0"/>
                </a:lnTo>
                <a:lnTo>
                  <a:pt x="1284469" y="176614"/>
                </a:lnTo>
                <a:lnTo>
                  <a:pt x="0" y="176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7">
            <a:extLst>
              <a:ext uri="{FF2B5EF4-FFF2-40B4-BE49-F238E27FC236}">
                <a16:creationId xmlns:a16="http://schemas.microsoft.com/office/drawing/2014/main" id="{E7E2D270-683A-46F4-2CBC-F762DDF0F461}"/>
              </a:ext>
            </a:extLst>
          </p:cNvPr>
          <p:cNvSpPr/>
          <p:nvPr/>
        </p:nvSpPr>
        <p:spPr>
          <a:xfrm>
            <a:off x="16205552" y="419444"/>
            <a:ext cx="179131" cy="179131"/>
          </a:xfrm>
          <a:custGeom>
            <a:avLst/>
            <a:gdLst/>
            <a:ahLst/>
            <a:cxnLst/>
            <a:rect l="l" t="t" r="r" b="b"/>
            <a:pathLst>
              <a:path w="179131" h="179131">
                <a:moveTo>
                  <a:pt x="0" y="0"/>
                </a:moveTo>
                <a:lnTo>
                  <a:pt x="179131" y="0"/>
                </a:lnTo>
                <a:lnTo>
                  <a:pt x="179131" y="179131"/>
                </a:lnTo>
                <a:lnTo>
                  <a:pt x="0" y="1791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8">
            <a:extLst>
              <a:ext uri="{FF2B5EF4-FFF2-40B4-BE49-F238E27FC236}">
                <a16:creationId xmlns:a16="http://schemas.microsoft.com/office/drawing/2014/main" id="{9D4D6A25-E758-F358-A712-5F3952E31BCF}"/>
              </a:ext>
            </a:extLst>
          </p:cNvPr>
          <p:cNvSpPr/>
          <p:nvPr/>
        </p:nvSpPr>
        <p:spPr>
          <a:xfrm>
            <a:off x="15936038" y="419444"/>
            <a:ext cx="179131" cy="179131"/>
          </a:xfrm>
          <a:custGeom>
            <a:avLst/>
            <a:gdLst/>
            <a:ahLst/>
            <a:cxnLst/>
            <a:rect l="l" t="t" r="r" b="b"/>
            <a:pathLst>
              <a:path w="179131" h="179131">
                <a:moveTo>
                  <a:pt x="0" y="0"/>
                </a:moveTo>
                <a:lnTo>
                  <a:pt x="179130" y="0"/>
                </a:lnTo>
                <a:lnTo>
                  <a:pt x="179130" y="179131"/>
                </a:lnTo>
                <a:lnTo>
                  <a:pt x="0" y="1791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3" name="Group 3"/>
          <p:cNvGrpSpPr/>
          <p:nvPr/>
        </p:nvGrpSpPr>
        <p:grpSpPr>
          <a:xfrm rot="-10800000">
            <a:off x="5165787" y="6205438"/>
            <a:ext cx="4559439" cy="656080"/>
            <a:chOff x="0" y="0"/>
            <a:chExt cx="17859128" cy="2569839"/>
          </a:xfrm>
        </p:grpSpPr>
        <p:sp>
          <p:nvSpPr>
            <p:cNvPr id="4" name="Freeform 4"/>
            <p:cNvSpPr/>
            <p:nvPr/>
          </p:nvSpPr>
          <p:spPr>
            <a:xfrm>
              <a:off x="-127" y="127"/>
              <a:ext cx="17859001" cy="2576824"/>
            </a:xfrm>
            <a:custGeom>
              <a:avLst/>
              <a:gdLst/>
              <a:ahLst/>
              <a:cxnLst/>
              <a:rect l="l" t="t" r="r" b="b"/>
              <a:pathLst>
                <a:path w="17859001" h="2576824">
                  <a:moveTo>
                    <a:pt x="17457936" y="2564124"/>
                  </a:moveTo>
                  <a:cubicBezTo>
                    <a:pt x="17402056" y="2576824"/>
                    <a:pt x="17376656" y="2564124"/>
                    <a:pt x="17319506" y="2564124"/>
                  </a:cubicBezTo>
                  <a:cubicBezTo>
                    <a:pt x="17262356" y="2564124"/>
                    <a:pt x="17171296" y="2551424"/>
                    <a:pt x="17171296" y="2551424"/>
                  </a:cubicBezTo>
                  <a:lnTo>
                    <a:pt x="707771" y="2551424"/>
                  </a:lnTo>
                  <a:lnTo>
                    <a:pt x="631063" y="2538724"/>
                  </a:lnTo>
                  <a:cubicBezTo>
                    <a:pt x="631063" y="2538724"/>
                    <a:pt x="533400" y="2551424"/>
                    <a:pt x="457581" y="2538724"/>
                  </a:cubicBezTo>
                  <a:cubicBezTo>
                    <a:pt x="381762" y="2526024"/>
                    <a:pt x="296418" y="2538724"/>
                    <a:pt x="296418" y="2538724"/>
                  </a:cubicBezTo>
                  <a:cubicBezTo>
                    <a:pt x="240284" y="2538724"/>
                    <a:pt x="162814" y="2534406"/>
                    <a:pt x="119507" y="2505196"/>
                  </a:cubicBezTo>
                  <a:cubicBezTo>
                    <a:pt x="47371" y="2456555"/>
                    <a:pt x="25400" y="2386324"/>
                    <a:pt x="0" y="2280533"/>
                  </a:cubicBezTo>
                  <a:lnTo>
                    <a:pt x="0" y="2080000"/>
                  </a:lnTo>
                  <a:cubicBezTo>
                    <a:pt x="0" y="2080000"/>
                    <a:pt x="12700" y="1995037"/>
                    <a:pt x="12700" y="1936744"/>
                  </a:cubicBezTo>
                  <a:cubicBezTo>
                    <a:pt x="12700" y="1878451"/>
                    <a:pt x="0" y="1788535"/>
                    <a:pt x="0" y="178853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7339952" y="0"/>
                  </a:lnTo>
                  <a:cubicBezTo>
                    <a:pt x="17440028" y="0"/>
                    <a:pt x="17508482" y="12700"/>
                    <a:pt x="17508482" y="12700"/>
                  </a:cubicBezTo>
                  <a:cubicBezTo>
                    <a:pt x="17572617" y="12700"/>
                    <a:pt x="17661390" y="36322"/>
                    <a:pt x="17719301" y="50800"/>
                  </a:cubicBezTo>
                  <a:cubicBezTo>
                    <a:pt x="17820901" y="76200"/>
                    <a:pt x="17846301" y="254000"/>
                    <a:pt x="17846301" y="350520"/>
                  </a:cubicBezTo>
                  <a:lnTo>
                    <a:pt x="17846301" y="1697730"/>
                  </a:lnTo>
                  <a:cubicBezTo>
                    <a:pt x="17846301" y="1697730"/>
                    <a:pt x="17859001" y="2066411"/>
                    <a:pt x="17859001" y="2099431"/>
                  </a:cubicBezTo>
                  <a:cubicBezTo>
                    <a:pt x="17859001" y="2132451"/>
                    <a:pt x="17836522" y="2240401"/>
                    <a:pt x="17818616" y="2286629"/>
                  </a:cubicBezTo>
                  <a:cubicBezTo>
                    <a:pt x="17793596" y="2351272"/>
                    <a:pt x="17803757" y="2408168"/>
                    <a:pt x="17751941" y="2452364"/>
                  </a:cubicBezTo>
                  <a:cubicBezTo>
                    <a:pt x="17715872" y="2483225"/>
                    <a:pt x="17661770" y="2520563"/>
                    <a:pt x="17616559" y="2537708"/>
                  </a:cubicBezTo>
                  <a:cubicBezTo>
                    <a:pt x="17571346" y="2554853"/>
                    <a:pt x="17513562" y="2551551"/>
                    <a:pt x="17457682" y="2564251"/>
                  </a:cubicBezTo>
                  <a:close/>
                </a:path>
              </a:pathLst>
            </a:custGeom>
            <a:solidFill>
              <a:srgbClr val="FF9045">
                <a:alpha val="81961"/>
              </a:srgbClr>
            </a:solidFill>
          </p:spPr>
          <p:txBody>
            <a:bodyPr/>
            <a:lstStyle/>
            <a:p>
              <a:endParaRPr lang="en-US"/>
            </a:p>
          </p:txBody>
        </p:sp>
      </p:grpSp>
      <p:sp>
        <p:nvSpPr>
          <p:cNvPr id="5" name="TextBox 5"/>
          <p:cNvSpPr txBox="1"/>
          <p:nvPr/>
        </p:nvSpPr>
        <p:spPr>
          <a:xfrm>
            <a:off x="1652496" y="3208756"/>
            <a:ext cx="14983008" cy="4637405"/>
          </a:xfrm>
          <a:prstGeom prst="rect">
            <a:avLst/>
          </a:prstGeom>
        </p:spPr>
        <p:txBody>
          <a:bodyPr lIns="0" tIns="0" rIns="0" bIns="0" rtlCol="0" anchor="t">
            <a:spAutoFit/>
          </a:bodyPr>
          <a:lstStyle/>
          <a:p>
            <a:pPr algn="ctr">
              <a:lnSpc>
                <a:spcPts val="7419"/>
              </a:lnSpc>
            </a:pPr>
            <a:r>
              <a:rPr lang="en-US" sz="5299">
                <a:solidFill>
                  <a:srgbClr val="333652"/>
                </a:solidFill>
                <a:latin typeface="Glacial Indifference Bold"/>
              </a:rPr>
              <a:t>Whenever we try to limit God's unconditional love to a particular group of people;</a:t>
            </a:r>
          </a:p>
          <a:p>
            <a:pPr algn="ctr">
              <a:lnSpc>
                <a:spcPts val="7419"/>
              </a:lnSpc>
            </a:pPr>
            <a:r>
              <a:rPr lang="en-US" sz="5299">
                <a:solidFill>
                  <a:srgbClr val="333652"/>
                </a:solidFill>
                <a:latin typeface="Glacial Indifference Bold"/>
              </a:rPr>
              <a:t>we need to ask ourselves do we have the</a:t>
            </a:r>
          </a:p>
          <a:p>
            <a:pPr algn="ctr">
              <a:lnSpc>
                <a:spcPts val="7419"/>
              </a:lnSpc>
            </a:pPr>
            <a:r>
              <a:rPr lang="en-US" sz="5299">
                <a:solidFill>
                  <a:srgbClr val="333652"/>
                </a:solidFill>
                <a:latin typeface="Glacial Indifference Bold"/>
              </a:rPr>
              <a:t>mind of Christ within us? </a:t>
            </a:r>
          </a:p>
          <a:p>
            <a:pPr marL="0" lvl="0" indent="0" algn="ctr">
              <a:lnSpc>
                <a:spcPts val="7419"/>
              </a:lnSpc>
              <a:spcBef>
                <a:spcPct val="0"/>
              </a:spcBef>
            </a:pPr>
            <a:endParaRPr lang="en-US" sz="5299">
              <a:solidFill>
                <a:srgbClr val="333652"/>
              </a:solidFill>
              <a:latin typeface="Glacial Indifference Bold"/>
            </a:endParaRPr>
          </a:p>
        </p:txBody>
      </p:sp>
      <p:sp>
        <p:nvSpPr>
          <p:cNvPr id="6" name="TextBox 6"/>
          <p:cNvSpPr txBox="1"/>
          <p:nvPr/>
        </p:nvSpPr>
        <p:spPr>
          <a:xfrm>
            <a:off x="8000665" y="7933055"/>
            <a:ext cx="2286670" cy="772795"/>
          </a:xfrm>
          <a:prstGeom prst="rect">
            <a:avLst/>
          </a:prstGeom>
        </p:spPr>
        <p:txBody>
          <a:bodyPr lIns="0" tIns="0" rIns="0" bIns="0" rtlCol="0" anchor="t">
            <a:spAutoFit/>
          </a:bodyPr>
          <a:lstStyle/>
          <a:p>
            <a:pPr algn="ctr">
              <a:lnSpc>
                <a:spcPts val="3079"/>
              </a:lnSpc>
            </a:pPr>
            <a:r>
              <a:rPr lang="en-US" sz="2199">
                <a:solidFill>
                  <a:srgbClr val="32C3B2"/>
                </a:solidFill>
                <a:latin typeface="Glacial Indifference Bold"/>
              </a:rPr>
              <a:t>FR. LUKE VERONIS</a:t>
            </a:r>
          </a:p>
          <a:p>
            <a:pPr algn="ctr">
              <a:lnSpc>
                <a:spcPts val="3079"/>
              </a:lnSpc>
              <a:spcBef>
                <a:spcPct val="0"/>
              </a:spcBef>
            </a:pPr>
            <a:endParaRPr lang="en-US" sz="2199">
              <a:solidFill>
                <a:srgbClr val="32C3B2"/>
              </a:solidFill>
              <a:latin typeface="Glacial Indifference 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F6A5164B-20EC-5D02-94D6-3ED1A3D5943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dpi="0" rotWithShape="1">
            <a:blip r:embed="rId2"/>
            <a:srcRect/>
            <a:stretch>
              <a:fillRect l="-2000" t="-22000" b="-14000"/>
            </a:stretch>
          </a:blipFill>
        </p:spPr>
        <p:txBody>
          <a:bodyPr/>
          <a:lstStyle/>
          <a:p>
            <a:endParaRPr lang="en-US"/>
          </a:p>
        </p:txBody>
      </p:sp>
      <p:sp>
        <p:nvSpPr>
          <p:cNvPr id="11" name="TextBox 4">
            <a:extLst>
              <a:ext uri="{FF2B5EF4-FFF2-40B4-BE49-F238E27FC236}">
                <a16:creationId xmlns:a16="http://schemas.microsoft.com/office/drawing/2014/main" id="{4743B3AA-638C-7B7D-4138-03BE99F3885F}"/>
              </a:ext>
            </a:extLst>
          </p:cNvPr>
          <p:cNvSpPr txBox="1"/>
          <p:nvPr/>
        </p:nvSpPr>
        <p:spPr>
          <a:xfrm>
            <a:off x="12117684" y="332113"/>
            <a:ext cx="3652842" cy="333425"/>
          </a:xfrm>
          <a:prstGeom prst="rect">
            <a:avLst/>
          </a:prstGeom>
        </p:spPr>
        <p:txBody>
          <a:bodyPr lIns="0" tIns="0" rIns="0" bIns="0" rtlCol="0" anchor="t">
            <a:spAutoFit/>
          </a:bodyPr>
          <a:lstStyle/>
          <a:p>
            <a:pPr algn="r">
              <a:lnSpc>
                <a:spcPts val="2800"/>
              </a:lnSpc>
            </a:pPr>
            <a:r>
              <a:rPr lang="en-US" sz="2000" dirty="0">
                <a:solidFill>
                  <a:srgbClr val="32C3B2"/>
                </a:solidFill>
                <a:latin typeface="Glacial Indifference Bold"/>
              </a:rPr>
              <a:t> MFC - SESSION 2</a:t>
            </a:r>
          </a:p>
        </p:txBody>
      </p:sp>
      <p:sp>
        <p:nvSpPr>
          <p:cNvPr id="12" name="Freeform 5">
            <a:extLst>
              <a:ext uri="{FF2B5EF4-FFF2-40B4-BE49-F238E27FC236}">
                <a16:creationId xmlns:a16="http://schemas.microsoft.com/office/drawing/2014/main" id="{93200548-6F7A-EEF6-8A9B-F40E42061E5B}"/>
              </a:ext>
            </a:extLst>
          </p:cNvPr>
          <p:cNvSpPr/>
          <p:nvPr/>
        </p:nvSpPr>
        <p:spPr>
          <a:xfrm>
            <a:off x="16205866" y="419100"/>
            <a:ext cx="1284469" cy="176614"/>
          </a:xfrm>
          <a:custGeom>
            <a:avLst/>
            <a:gdLst/>
            <a:ahLst/>
            <a:cxnLst/>
            <a:rect l="l" t="t" r="r" b="b"/>
            <a:pathLst>
              <a:path w="1284469" h="176614">
                <a:moveTo>
                  <a:pt x="0" y="0"/>
                </a:moveTo>
                <a:lnTo>
                  <a:pt x="1284469" y="0"/>
                </a:lnTo>
                <a:lnTo>
                  <a:pt x="1284469" y="176614"/>
                </a:lnTo>
                <a:lnTo>
                  <a:pt x="0" y="176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7">
            <a:extLst>
              <a:ext uri="{FF2B5EF4-FFF2-40B4-BE49-F238E27FC236}">
                <a16:creationId xmlns:a16="http://schemas.microsoft.com/office/drawing/2014/main" id="{9DDDE963-83E8-41BA-797C-F8D858DEC69E}"/>
              </a:ext>
            </a:extLst>
          </p:cNvPr>
          <p:cNvSpPr/>
          <p:nvPr/>
        </p:nvSpPr>
        <p:spPr>
          <a:xfrm>
            <a:off x="16205552" y="419444"/>
            <a:ext cx="179131" cy="179131"/>
          </a:xfrm>
          <a:custGeom>
            <a:avLst/>
            <a:gdLst/>
            <a:ahLst/>
            <a:cxnLst/>
            <a:rect l="l" t="t" r="r" b="b"/>
            <a:pathLst>
              <a:path w="179131" h="179131">
                <a:moveTo>
                  <a:pt x="0" y="0"/>
                </a:moveTo>
                <a:lnTo>
                  <a:pt x="179131" y="0"/>
                </a:lnTo>
                <a:lnTo>
                  <a:pt x="179131" y="179131"/>
                </a:lnTo>
                <a:lnTo>
                  <a:pt x="0" y="1791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8">
            <a:extLst>
              <a:ext uri="{FF2B5EF4-FFF2-40B4-BE49-F238E27FC236}">
                <a16:creationId xmlns:a16="http://schemas.microsoft.com/office/drawing/2014/main" id="{CD5D41EC-042A-5E94-3E48-156E6EBDE3BC}"/>
              </a:ext>
            </a:extLst>
          </p:cNvPr>
          <p:cNvSpPr/>
          <p:nvPr/>
        </p:nvSpPr>
        <p:spPr>
          <a:xfrm>
            <a:off x="15936038" y="419444"/>
            <a:ext cx="179131" cy="179131"/>
          </a:xfrm>
          <a:custGeom>
            <a:avLst/>
            <a:gdLst/>
            <a:ahLst/>
            <a:cxnLst/>
            <a:rect l="l" t="t" r="r" b="b"/>
            <a:pathLst>
              <a:path w="179131" h="179131">
                <a:moveTo>
                  <a:pt x="0" y="0"/>
                </a:moveTo>
                <a:lnTo>
                  <a:pt x="179130" y="0"/>
                </a:lnTo>
                <a:lnTo>
                  <a:pt x="179130" y="179131"/>
                </a:lnTo>
                <a:lnTo>
                  <a:pt x="0" y="1791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 name="TextBox 3"/>
          <p:cNvSpPr txBox="1"/>
          <p:nvPr/>
        </p:nvSpPr>
        <p:spPr>
          <a:xfrm>
            <a:off x="1652496" y="3343275"/>
            <a:ext cx="14983008" cy="4637405"/>
          </a:xfrm>
          <a:prstGeom prst="rect">
            <a:avLst/>
          </a:prstGeom>
        </p:spPr>
        <p:txBody>
          <a:bodyPr lIns="0" tIns="0" rIns="0" bIns="0" rtlCol="0" anchor="t">
            <a:spAutoFit/>
          </a:bodyPr>
          <a:lstStyle/>
          <a:p>
            <a:pPr algn="ctr">
              <a:lnSpc>
                <a:spcPts val="7419"/>
              </a:lnSpc>
            </a:pPr>
            <a:r>
              <a:rPr lang="en-US" sz="5299" dirty="0">
                <a:solidFill>
                  <a:srgbClr val="333652"/>
                </a:solidFill>
                <a:latin typeface="Glacial Indifference Bold"/>
              </a:rPr>
              <a:t>"But you shall receive power when the Holy Spirit has come upon you; and you shall be witnesses to Me in Jerusalem, and in all Judea and Samaria, and to the end of the earth.” </a:t>
            </a:r>
          </a:p>
          <a:p>
            <a:pPr marL="0" lvl="0" indent="0" algn="ctr">
              <a:lnSpc>
                <a:spcPts val="7419"/>
              </a:lnSpc>
              <a:spcBef>
                <a:spcPct val="0"/>
              </a:spcBef>
            </a:pPr>
            <a:endParaRPr lang="en-US" sz="5299" dirty="0">
              <a:solidFill>
                <a:srgbClr val="333652"/>
              </a:solidFill>
              <a:latin typeface="Glacial Indifference Bold"/>
            </a:endParaRPr>
          </a:p>
        </p:txBody>
      </p:sp>
      <p:sp>
        <p:nvSpPr>
          <p:cNvPr id="4" name="TextBox 4"/>
          <p:cNvSpPr txBox="1"/>
          <p:nvPr/>
        </p:nvSpPr>
        <p:spPr>
          <a:xfrm>
            <a:off x="8547385" y="7933055"/>
            <a:ext cx="1193229" cy="772795"/>
          </a:xfrm>
          <a:prstGeom prst="rect">
            <a:avLst/>
          </a:prstGeom>
        </p:spPr>
        <p:txBody>
          <a:bodyPr lIns="0" tIns="0" rIns="0" bIns="0" rtlCol="0" anchor="t">
            <a:spAutoFit/>
          </a:bodyPr>
          <a:lstStyle/>
          <a:p>
            <a:pPr algn="ctr">
              <a:lnSpc>
                <a:spcPts val="3079"/>
              </a:lnSpc>
            </a:pPr>
            <a:r>
              <a:rPr lang="en-US" sz="2199">
                <a:solidFill>
                  <a:srgbClr val="32C3B2"/>
                </a:solidFill>
                <a:latin typeface="Glacial Indifference Bold"/>
              </a:rPr>
              <a:t>ACTS 1:8 </a:t>
            </a:r>
          </a:p>
          <a:p>
            <a:pPr algn="ctr">
              <a:lnSpc>
                <a:spcPts val="3079"/>
              </a:lnSpc>
              <a:spcBef>
                <a:spcPct val="0"/>
              </a:spcBef>
            </a:pPr>
            <a:endParaRPr lang="en-US" sz="2199">
              <a:solidFill>
                <a:srgbClr val="32C3B2"/>
              </a:solidFill>
              <a:latin typeface="Glacial Indifference 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3022052" y="3417681"/>
            <a:ext cx="12243897" cy="3615691"/>
          </a:xfrm>
          <a:prstGeom prst="rect">
            <a:avLst/>
          </a:prstGeom>
        </p:spPr>
        <p:txBody>
          <a:bodyPr lIns="0" tIns="0" rIns="0" bIns="0" rtlCol="0" anchor="t">
            <a:spAutoFit/>
          </a:bodyPr>
          <a:lstStyle/>
          <a:p>
            <a:pPr algn="ctr">
              <a:lnSpc>
                <a:spcPts val="9659"/>
              </a:lnSpc>
            </a:pPr>
            <a:r>
              <a:rPr lang="en-US" sz="6899">
                <a:solidFill>
                  <a:srgbClr val="FFFFFF"/>
                </a:solidFill>
                <a:latin typeface="Glacial Indifference Bold"/>
              </a:rPr>
              <a:t>WE ARE MISSIONARIES RIGHT WHERE WE ARE</a:t>
            </a:r>
          </a:p>
          <a:p>
            <a:pPr marL="0" lvl="0" indent="0" algn="ctr">
              <a:lnSpc>
                <a:spcPts val="9659"/>
              </a:lnSpc>
              <a:spcBef>
                <a:spcPct val="0"/>
              </a:spcBef>
            </a:pPr>
            <a:endParaRPr lang="en-US" sz="6899">
              <a:solidFill>
                <a:srgbClr val="FFFFFF"/>
              </a:solidFill>
              <a:latin typeface="Glacial Indifference Bold"/>
            </a:endParaRPr>
          </a:p>
        </p:txBody>
      </p:sp>
      <p:sp>
        <p:nvSpPr>
          <p:cNvPr id="8" name="TextBox 4">
            <a:extLst>
              <a:ext uri="{FF2B5EF4-FFF2-40B4-BE49-F238E27FC236}">
                <a16:creationId xmlns:a16="http://schemas.microsoft.com/office/drawing/2014/main" id="{4A5D2FC0-8193-2D49-3B32-F7D000835444}"/>
              </a:ext>
            </a:extLst>
          </p:cNvPr>
          <p:cNvSpPr txBox="1"/>
          <p:nvPr/>
        </p:nvSpPr>
        <p:spPr>
          <a:xfrm>
            <a:off x="11870410" y="332113"/>
            <a:ext cx="3900116" cy="333425"/>
          </a:xfrm>
          <a:prstGeom prst="rect">
            <a:avLst/>
          </a:prstGeom>
        </p:spPr>
        <p:txBody>
          <a:bodyPr lIns="0" tIns="0" rIns="0" bIns="0" rtlCol="0" anchor="t">
            <a:spAutoFit/>
          </a:bodyPr>
          <a:lstStyle/>
          <a:p>
            <a:pPr algn="r">
              <a:lnSpc>
                <a:spcPts val="2800"/>
              </a:lnSpc>
            </a:pPr>
            <a:r>
              <a:rPr lang="en-US" sz="2000" dirty="0">
                <a:solidFill>
                  <a:srgbClr val="FFFFFF"/>
                </a:solidFill>
                <a:latin typeface="Glacial Indifference Bold"/>
              </a:rPr>
              <a:t> MFC - SESSION 2</a:t>
            </a:r>
          </a:p>
        </p:txBody>
      </p:sp>
      <p:sp>
        <p:nvSpPr>
          <p:cNvPr id="9" name="Freeform 5">
            <a:extLst>
              <a:ext uri="{FF2B5EF4-FFF2-40B4-BE49-F238E27FC236}">
                <a16:creationId xmlns:a16="http://schemas.microsoft.com/office/drawing/2014/main" id="{E78433F6-4522-9A2A-B0D4-8092BB130DE9}"/>
              </a:ext>
            </a:extLst>
          </p:cNvPr>
          <p:cNvSpPr/>
          <p:nvPr/>
        </p:nvSpPr>
        <p:spPr>
          <a:xfrm>
            <a:off x="16205866" y="413668"/>
            <a:ext cx="1284469" cy="176614"/>
          </a:xfrm>
          <a:custGeom>
            <a:avLst/>
            <a:gdLst/>
            <a:ahLst/>
            <a:cxnLst/>
            <a:rect l="l" t="t" r="r" b="b"/>
            <a:pathLst>
              <a:path w="1284469" h="176614">
                <a:moveTo>
                  <a:pt x="0" y="0"/>
                </a:moveTo>
                <a:lnTo>
                  <a:pt x="1284469" y="0"/>
                </a:lnTo>
                <a:lnTo>
                  <a:pt x="1284469" y="176614"/>
                </a:lnTo>
                <a:lnTo>
                  <a:pt x="0" y="176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6">
            <a:extLst>
              <a:ext uri="{FF2B5EF4-FFF2-40B4-BE49-F238E27FC236}">
                <a16:creationId xmlns:a16="http://schemas.microsoft.com/office/drawing/2014/main" id="{CB5CA6E7-1D1D-F381-64E3-E44139BE66E2}"/>
              </a:ext>
            </a:extLst>
          </p:cNvPr>
          <p:cNvSpPr/>
          <p:nvPr/>
        </p:nvSpPr>
        <p:spPr>
          <a:xfrm>
            <a:off x="15936038" y="413668"/>
            <a:ext cx="177479" cy="177479"/>
          </a:xfrm>
          <a:custGeom>
            <a:avLst/>
            <a:gdLst/>
            <a:ahLst/>
            <a:cxnLst/>
            <a:rect l="l" t="t" r="r" b="b"/>
            <a:pathLst>
              <a:path w="177479" h="177479">
                <a:moveTo>
                  <a:pt x="0" y="0"/>
                </a:moveTo>
                <a:lnTo>
                  <a:pt x="177478" y="0"/>
                </a:lnTo>
                <a:lnTo>
                  <a:pt x="177478" y="177478"/>
                </a:lnTo>
                <a:lnTo>
                  <a:pt x="0" y="1774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7">
            <a:extLst>
              <a:ext uri="{FF2B5EF4-FFF2-40B4-BE49-F238E27FC236}">
                <a16:creationId xmlns:a16="http://schemas.microsoft.com/office/drawing/2014/main" id="{2C079CF0-FF62-7BA7-8A0F-F8D06FE1FD8E}"/>
              </a:ext>
            </a:extLst>
          </p:cNvPr>
          <p:cNvSpPr/>
          <p:nvPr/>
        </p:nvSpPr>
        <p:spPr>
          <a:xfrm>
            <a:off x="16205552" y="414012"/>
            <a:ext cx="179131" cy="179131"/>
          </a:xfrm>
          <a:custGeom>
            <a:avLst/>
            <a:gdLst/>
            <a:ahLst/>
            <a:cxnLst/>
            <a:rect l="l" t="t" r="r" b="b"/>
            <a:pathLst>
              <a:path w="179131" h="179131">
                <a:moveTo>
                  <a:pt x="0" y="0"/>
                </a:moveTo>
                <a:lnTo>
                  <a:pt x="179131" y="0"/>
                </a:lnTo>
                <a:lnTo>
                  <a:pt x="179131" y="179131"/>
                </a:lnTo>
                <a:lnTo>
                  <a:pt x="0" y="1791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670934" y="3377913"/>
            <a:ext cx="14946131" cy="4834891"/>
          </a:xfrm>
          <a:prstGeom prst="rect">
            <a:avLst/>
          </a:prstGeom>
        </p:spPr>
        <p:txBody>
          <a:bodyPr lIns="0" tIns="0" rIns="0" bIns="0" rtlCol="0" anchor="t">
            <a:spAutoFit/>
          </a:bodyPr>
          <a:lstStyle/>
          <a:p>
            <a:pPr algn="ctr">
              <a:lnSpc>
                <a:spcPts val="9659"/>
              </a:lnSpc>
            </a:pPr>
            <a:r>
              <a:rPr lang="en-US" sz="6899">
                <a:solidFill>
                  <a:srgbClr val="FFFFFF"/>
                </a:solidFill>
                <a:latin typeface="Glacial Indifference Bold"/>
              </a:rPr>
              <a:t>TOGETHER, WE AS MISSIONARIES IN EVERY LOCATION, SHOULD COVER GOD’S GLORY TO </a:t>
            </a:r>
            <a:r>
              <a:rPr lang="en-US" sz="6899">
                <a:solidFill>
                  <a:srgbClr val="FFCA66"/>
                </a:solidFill>
                <a:latin typeface="Glacial Indifference Bold Italics"/>
              </a:rPr>
              <a:t>ALL THE WORLD</a:t>
            </a:r>
          </a:p>
          <a:p>
            <a:pPr marL="0" lvl="0" indent="0" algn="ctr">
              <a:lnSpc>
                <a:spcPts val="9659"/>
              </a:lnSpc>
              <a:spcBef>
                <a:spcPct val="0"/>
              </a:spcBef>
            </a:pPr>
            <a:endParaRPr lang="en-US" sz="6899" dirty="0">
              <a:solidFill>
                <a:srgbClr val="FFCA66"/>
              </a:solidFill>
              <a:latin typeface="Glacial Indifference Bold Italics"/>
            </a:endParaRPr>
          </a:p>
        </p:txBody>
      </p:sp>
      <p:sp>
        <p:nvSpPr>
          <p:cNvPr id="8" name="TextBox 4">
            <a:extLst>
              <a:ext uri="{FF2B5EF4-FFF2-40B4-BE49-F238E27FC236}">
                <a16:creationId xmlns:a16="http://schemas.microsoft.com/office/drawing/2014/main" id="{BE670A12-F4BC-8EF8-B431-29320AAB2A57}"/>
              </a:ext>
            </a:extLst>
          </p:cNvPr>
          <p:cNvSpPr txBox="1"/>
          <p:nvPr/>
        </p:nvSpPr>
        <p:spPr>
          <a:xfrm>
            <a:off x="11870410" y="332113"/>
            <a:ext cx="3900116" cy="333425"/>
          </a:xfrm>
          <a:prstGeom prst="rect">
            <a:avLst/>
          </a:prstGeom>
        </p:spPr>
        <p:txBody>
          <a:bodyPr lIns="0" tIns="0" rIns="0" bIns="0" rtlCol="0" anchor="t">
            <a:spAutoFit/>
          </a:bodyPr>
          <a:lstStyle/>
          <a:p>
            <a:pPr algn="r">
              <a:lnSpc>
                <a:spcPts val="2800"/>
              </a:lnSpc>
            </a:pPr>
            <a:r>
              <a:rPr lang="en-US" sz="2000" dirty="0">
                <a:solidFill>
                  <a:srgbClr val="FFFFFF"/>
                </a:solidFill>
                <a:latin typeface="Glacial Indifference Bold"/>
              </a:rPr>
              <a:t> MFC - SESSION 2</a:t>
            </a:r>
          </a:p>
        </p:txBody>
      </p:sp>
      <p:sp>
        <p:nvSpPr>
          <p:cNvPr id="9" name="Freeform 5">
            <a:extLst>
              <a:ext uri="{FF2B5EF4-FFF2-40B4-BE49-F238E27FC236}">
                <a16:creationId xmlns:a16="http://schemas.microsoft.com/office/drawing/2014/main" id="{2130B8FB-C56E-DB41-AEDE-FBB84AFA1F3E}"/>
              </a:ext>
            </a:extLst>
          </p:cNvPr>
          <p:cNvSpPr/>
          <p:nvPr/>
        </p:nvSpPr>
        <p:spPr>
          <a:xfrm>
            <a:off x="16205866" y="413668"/>
            <a:ext cx="1284469" cy="176614"/>
          </a:xfrm>
          <a:custGeom>
            <a:avLst/>
            <a:gdLst/>
            <a:ahLst/>
            <a:cxnLst/>
            <a:rect l="l" t="t" r="r" b="b"/>
            <a:pathLst>
              <a:path w="1284469" h="176614">
                <a:moveTo>
                  <a:pt x="0" y="0"/>
                </a:moveTo>
                <a:lnTo>
                  <a:pt x="1284469" y="0"/>
                </a:lnTo>
                <a:lnTo>
                  <a:pt x="1284469" y="176614"/>
                </a:lnTo>
                <a:lnTo>
                  <a:pt x="0" y="176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6">
            <a:extLst>
              <a:ext uri="{FF2B5EF4-FFF2-40B4-BE49-F238E27FC236}">
                <a16:creationId xmlns:a16="http://schemas.microsoft.com/office/drawing/2014/main" id="{80E763F6-A593-4045-1597-3E2DBD28A645}"/>
              </a:ext>
            </a:extLst>
          </p:cNvPr>
          <p:cNvSpPr/>
          <p:nvPr/>
        </p:nvSpPr>
        <p:spPr>
          <a:xfrm>
            <a:off x="15936038" y="413668"/>
            <a:ext cx="177479" cy="177479"/>
          </a:xfrm>
          <a:custGeom>
            <a:avLst/>
            <a:gdLst/>
            <a:ahLst/>
            <a:cxnLst/>
            <a:rect l="l" t="t" r="r" b="b"/>
            <a:pathLst>
              <a:path w="177479" h="177479">
                <a:moveTo>
                  <a:pt x="0" y="0"/>
                </a:moveTo>
                <a:lnTo>
                  <a:pt x="177478" y="0"/>
                </a:lnTo>
                <a:lnTo>
                  <a:pt x="177478" y="177478"/>
                </a:lnTo>
                <a:lnTo>
                  <a:pt x="0" y="1774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7">
            <a:extLst>
              <a:ext uri="{FF2B5EF4-FFF2-40B4-BE49-F238E27FC236}">
                <a16:creationId xmlns:a16="http://schemas.microsoft.com/office/drawing/2014/main" id="{B84A2FA4-3531-FDD6-34C4-EDF90B325F76}"/>
              </a:ext>
            </a:extLst>
          </p:cNvPr>
          <p:cNvSpPr/>
          <p:nvPr/>
        </p:nvSpPr>
        <p:spPr>
          <a:xfrm>
            <a:off x="16205552" y="414012"/>
            <a:ext cx="179131" cy="179131"/>
          </a:xfrm>
          <a:custGeom>
            <a:avLst/>
            <a:gdLst/>
            <a:ahLst/>
            <a:cxnLst/>
            <a:rect l="l" t="t" r="r" b="b"/>
            <a:pathLst>
              <a:path w="179131" h="179131">
                <a:moveTo>
                  <a:pt x="0" y="0"/>
                </a:moveTo>
                <a:lnTo>
                  <a:pt x="179131" y="0"/>
                </a:lnTo>
                <a:lnTo>
                  <a:pt x="179131" y="179131"/>
                </a:lnTo>
                <a:lnTo>
                  <a:pt x="0" y="1791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group of people in the shape of a map&#10;&#10;Description automatically generated">
            <a:extLst>
              <a:ext uri="{FF2B5EF4-FFF2-40B4-BE49-F238E27FC236}">
                <a16:creationId xmlns:a16="http://schemas.microsoft.com/office/drawing/2014/main" id="{057ACA7F-30FD-4CBC-C428-6BAAF498B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5"/>
            <a:ext cx="18284436" cy="1028499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09599" y="3511215"/>
            <a:ext cx="428030" cy="428030"/>
          </a:xfrm>
          <a:custGeom>
            <a:avLst/>
            <a:gdLst/>
            <a:ahLst/>
            <a:cxnLst/>
            <a:rect l="l" t="t" r="r" b="b"/>
            <a:pathLst>
              <a:path w="428030" h="428030">
                <a:moveTo>
                  <a:pt x="0" y="0"/>
                </a:moveTo>
                <a:lnTo>
                  <a:pt x="428029" y="0"/>
                </a:lnTo>
                <a:lnTo>
                  <a:pt x="428029" y="428030"/>
                </a:lnTo>
                <a:lnTo>
                  <a:pt x="0" y="428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527845" y="1542326"/>
            <a:ext cx="9528338" cy="1057275"/>
          </a:xfrm>
          <a:prstGeom prst="rect">
            <a:avLst/>
          </a:prstGeom>
        </p:spPr>
        <p:txBody>
          <a:bodyPr lIns="0" tIns="0" rIns="0" bIns="0" rtlCol="0" anchor="t">
            <a:spAutoFit/>
          </a:bodyPr>
          <a:lstStyle/>
          <a:p>
            <a:pPr>
              <a:lnSpc>
                <a:spcPts val="8399"/>
              </a:lnSpc>
            </a:pPr>
            <a:r>
              <a:rPr lang="en-US" sz="6999">
                <a:solidFill>
                  <a:srgbClr val="FF9045"/>
                </a:solidFill>
                <a:latin typeface="Glacial Indifference Bold"/>
              </a:rPr>
              <a:t>RECAP</a:t>
            </a:r>
          </a:p>
        </p:txBody>
      </p:sp>
      <p:sp>
        <p:nvSpPr>
          <p:cNvPr id="4" name="TextBox 4"/>
          <p:cNvSpPr txBox="1"/>
          <p:nvPr/>
        </p:nvSpPr>
        <p:spPr>
          <a:xfrm>
            <a:off x="1986741" y="3468055"/>
            <a:ext cx="12689222" cy="4263411"/>
          </a:xfrm>
          <a:prstGeom prst="rect">
            <a:avLst/>
          </a:prstGeom>
        </p:spPr>
        <p:txBody>
          <a:bodyPr lIns="0" tIns="0" rIns="0" bIns="0" rtlCol="0" anchor="t">
            <a:spAutoFit/>
          </a:bodyPr>
          <a:lstStyle/>
          <a:p>
            <a:pPr marL="1061443" lvl="1" indent="-530721">
              <a:lnSpc>
                <a:spcPts val="8554"/>
              </a:lnSpc>
              <a:buFont typeface="Arial"/>
              <a:buChar char="•"/>
            </a:pPr>
            <a:r>
              <a:rPr lang="en-US" sz="4916">
                <a:solidFill>
                  <a:srgbClr val="2BBEC1"/>
                </a:solidFill>
                <a:latin typeface="Glacial Indifference Bold"/>
              </a:rPr>
              <a:t>From Orthodoxy to Orthopraxis</a:t>
            </a:r>
          </a:p>
          <a:p>
            <a:pPr marL="1061443" lvl="1" indent="-530721">
              <a:lnSpc>
                <a:spcPts val="8554"/>
              </a:lnSpc>
              <a:buFont typeface="Arial"/>
              <a:buChar char="•"/>
            </a:pPr>
            <a:r>
              <a:rPr lang="en-US" sz="4916">
                <a:solidFill>
                  <a:srgbClr val="2BBEC1"/>
                </a:solidFill>
                <a:latin typeface="Glacial Indifference Bold"/>
              </a:rPr>
              <a:t>We must obey and go to all nations</a:t>
            </a:r>
          </a:p>
          <a:p>
            <a:pPr marL="1061443" lvl="1" indent="-530721">
              <a:lnSpc>
                <a:spcPts val="8554"/>
              </a:lnSpc>
              <a:buFont typeface="Arial"/>
              <a:buChar char="•"/>
            </a:pPr>
            <a:r>
              <a:rPr lang="en-US" sz="4916">
                <a:solidFill>
                  <a:srgbClr val="2BBEC1"/>
                </a:solidFill>
                <a:latin typeface="Glacial Indifference Bold"/>
              </a:rPr>
              <a:t>But start right where we are</a:t>
            </a:r>
          </a:p>
          <a:p>
            <a:pPr>
              <a:lnSpc>
                <a:spcPts val="8554"/>
              </a:lnSpc>
            </a:pPr>
            <a:endParaRPr lang="en-US" sz="4916">
              <a:solidFill>
                <a:srgbClr val="2BBEC1"/>
              </a:solidFill>
              <a:latin typeface="Glacial Indifference Bold"/>
            </a:endParaRPr>
          </a:p>
        </p:txBody>
      </p:sp>
      <p:sp>
        <p:nvSpPr>
          <p:cNvPr id="11" name="TextBox 4">
            <a:extLst>
              <a:ext uri="{FF2B5EF4-FFF2-40B4-BE49-F238E27FC236}">
                <a16:creationId xmlns:a16="http://schemas.microsoft.com/office/drawing/2014/main" id="{02BCEEE8-88D3-552E-AB90-780DAAF5CB29}"/>
              </a:ext>
            </a:extLst>
          </p:cNvPr>
          <p:cNvSpPr txBox="1"/>
          <p:nvPr/>
        </p:nvSpPr>
        <p:spPr>
          <a:xfrm>
            <a:off x="12117684" y="332113"/>
            <a:ext cx="3652842" cy="333425"/>
          </a:xfrm>
          <a:prstGeom prst="rect">
            <a:avLst/>
          </a:prstGeom>
        </p:spPr>
        <p:txBody>
          <a:bodyPr lIns="0" tIns="0" rIns="0" bIns="0" rtlCol="0" anchor="t">
            <a:spAutoFit/>
          </a:bodyPr>
          <a:lstStyle/>
          <a:p>
            <a:pPr algn="r">
              <a:lnSpc>
                <a:spcPts val="2800"/>
              </a:lnSpc>
            </a:pPr>
            <a:r>
              <a:rPr lang="en-US" sz="2000" dirty="0">
                <a:solidFill>
                  <a:srgbClr val="32C3B2"/>
                </a:solidFill>
                <a:latin typeface="Glacial Indifference Bold"/>
              </a:rPr>
              <a:t> MFC - SESSION 2</a:t>
            </a:r>
          </a:p>
        </p:txBody>
      </p:sp>
      <p:sp>
        <p:nvSpPr>
          <p:cNvPr id="12" name="Freeform 5">
            <a:extLst>
              <a:ext uri="{FF2B5EF4-FFF2-40B4-BE49-F238E27FC236}">
                <a16:creationId xmlns:a16="http://schemas.microsoft.com/office/drawing/2014/main" id="{3547A36E-E960-17F3-AF95-61F4EE569768}"/>
              </a:ext>
            </a:extLst>
          </p:cNvPr>
          <p:cNvSpPr/>
          <p:nvPr/>
        </p:nvSpPr>
        <p:spPr>
          <a:xfrm>
            <a:off x="16205866" y="419100"/>
            <a:ext cx="1284469" cy="176614"/>
          </a:xfrm>
          <a:custGeom>
            <a:avLst/>
            <a:gdLst/>
            <a:ahLst/>
            <a:cxnLst/>
            <a:rect l="l" t="t" r="r" b="b"/>
            <a:pathLst>
              <a:path w="1284469" h="176614">
                <a:moveTo>
                  <a:pt x="0" y="0"/>
                </a:moveTo>
                <a:lnTo>
                  <a:pt x="1284469" y="0"/>
                </a:lnTo>
                <a:lnTo>
                  <a:pt x="1284469" y="176614"/>
                </a:lnTo>
                <a:lnTo>
                  <a:pt x="0" y="1766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7">
            <a:extLst>
              <a:ext uri="{FF2B5EF4-FFF2-40B4-BE49-F238E27FC236}">
                <a16:creationId xmlns:a16="http://schemas.microsoft.com/office/drawing/2014/main" id="{66F3317F-4864-2489-93AF-70AA48C453D9}"/>
              </a:ext>
            </a:extLst>
          </p:cNvPr>
          <p:cNvSpPr/>
          <p:nvPr/>
        </p:nvSpPr>
        <p:spPr>
          <a:xfrm>
            <a:off x="16205552" y="419444"/>
            <a:ext cx="179131" cy="179131"/>
          </a:xfrm>
          <a:custGeom>
            <a:avLst/>
            <a:gdLst/>
            <a:ahLst/>
            <a:cxnLst/>
            <a:rect l="l" t="t" r="r" b="b"/>
            <a:pathLst>
              <a:path w="179131" h="179131">
                <a:moveTo>
                  <a:pt x="0" y="0"/>
                </a:moveTo>
                <a:lnTo>
                  <a:pt x="179131" y="0"/>
                </a:lnTo>
                <a:lnTo>
                  <a:pt x="179131" y="179131"/>
                </a:lnTo>
                <a:lnTo>
                  <a:pt x="0" y="1791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8">
            <a:extLst>
              <a:ext uri="{FF2B5EF4-FFF2-40B4-BE49-F238E27FC236}">
                <a16:creationId xmlns:a16="http://schemas.microsoft.com/office/drawing/2014/main" id="{29E47588-BD99-E953-4667-B7667E30D2C4}"/>
              </a:ext>
            </a:extLst>
          </p:cNvPr>
          <p:cNvSpPr/>
          <p:nvPr/>
        </p:nvSpPr>
        <p:spPr>
          <a:xfrm>
            <a:off x="15936038" y="419444"/>
            <a:ext cx="179131" cy="179131"/>
          </a:xfrm>
          <a:custGeom>
            <a:avLst/>
            <a:gdLst/>
            <a:ahLst/>
            <a:cxnLst/>
            <a:rect l="l" t="t" r="r" b="b"/>
            <a:pathLst>
              <a:path w="179131" h="179131">
                <a:moveTo>
                  <a:pt x="0" y="0"/>
                </a:moveTo>
                <a:lnTo>
                  <a:pt x="179130" y="0"/>
                </a:lnTo>
                <a:lnTo>
                  <a:pt x="179130" y="179131"/>
                </a:lnTo>
                <a:lnTo>
                  <a:pt x="0" y="1791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525439E1-F2B0-E654-0F1E-28B5F453258D}"/>
              </a:ext>
            </a:extLst>
          </p:cNvPr>
          <p:cNvSpPr/>
          <p:nvPr/>
        </p:nvSpPr>
        <p:spPr>
          <a:xfrm>
            <a:off x="0" y="1804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685576" y="3389568"/>
            <a:ext cx="13084950" cy="3615691"/>
          </a:xfrm>
          <a:prstGeom prst="rect">
            <a:avLst/>
          </a:prstGeom>
        </p:spPr>
        <p:txBody>
          <a:bodyPr lIns="0" tIns="0" rIns="0" bIns="0" rtlCol="0" anchor="t">
            <a:spAutoFit/>
          </a:bodyPr>
          <a:lstStyle/>
          <a:p>
            <a:pPr marL="0" lvl="0" indent="0" algn="ctr">
              <a:lnSpc>
                <a:spcPts val="9659"/>
              </a:lnSpc>
              <a:spcBef>
                <a:spcPct val="0"/>
              </a:spcBef>
            </a:pPr>
            <a:r>
              <a:rPr lang="en-US" sz="6899">
                <a:solidFill>
                  <a:srgbClr val="333652"/>
                </a:solidFill>
                <a:latin typeface="Glacial Indifference Bold"/>
              </a:rPr>
              <a:t>IT IS TIME TO ACT RIGHT BY DOING THE RIGHT ACTION (ORTHOPRAXIS)</a:t>
            </a:r>
          </a:p>
        </p:txBody>
      </p:sp>
      <p:sp>
        <p:nvSpPr>
          <p:cNvPr id="10" name="TextBox 4">
            <a:extLst>
              <a:ext uri="{FF2B5EF4-FFF2-40B4-BE49-F238E27FC236}">
                <a16:creationId xmlns:a16="http://schemas.microsoft.com/office/drawing/2014/main" id="{E70EBBAD-6FB0-2670-84A0-17CC33273C40}"/>
              </a:ext>
            </a:extLst>
          </p:cNvPr>
          <p:cNvSpPr txBox="1"/>
          <p:nvPr/>
        </p:nvSpPr>
        <p:spPr>
          <a:xfrm>
            <a:off x="11870410" y="332113"/>
            <a:ext cx="3900116" cy="333425"/>
          </a:xfrm>
          <a:prstGeom prst="rect">
            <a:avLst/>
          </a:prstGeom>
        </p:spPr>
        <p:txBody>
          <a:bodyPr lIns="0" tIns="0" rIns="0" bIns="0" rtlCol="0" anchor="t">
            <a:spAutoFit/>
          </a:bodyPr>
          <a:lstStyle/>
          <a:p>
            <a:pPr algn="r">
              <a:lnSpc>
                <a:spcPts val="2800"/>
              </a:lnSpc>
            </a:pPr>
            <a:r>
              <a:rPr lang="en-US" sz="2000" dirty="0">
                <a:solidFill>
                  <a:srgbClr val="FFFFFF"/>
                </a:solidFill>
                <a:latin typeface="Glacial Indifference Bold"/>
              </a:rPr>
              <a:t> MFC - SESSION 2</a:t>
            </a:r>
          </a:p>
        </p:txBody>
      </p:sp>
      <p:sp>
        <p:nvSpPr>
          <p:cNvPr id="11" name="Freeform 5">
            <a:extLst>
              <a:ext uri="{FF2B5EF4-FFF2-40B4-BE49-F238E27FC236}">
                <a16:creationId xmlns:a16="http://schemas.microsoft.com/office/drawing/2014/main" id="{346A6101-9AE4-50AC-C4E8-9D5B486D445F}"/>
              </a:ext>
            </a:extLst>
          </p:cNvPr>
          <p:cNvSpPr/>
          <p:nvPr/>
        </p:nvSpPr>
        <p:spPr>
          <a:xfrm>
            <a:off x="16205866" y="419100"/>
            <a:ext cx="1284469" cy="176614"/>
          </a:xfrm>
          <a:custGeom>
            <a:avLst/>
            <a:gdLst/>
            <a:ahLst/>
            <a:cxnLst/>
            <a:rect l="l" t="t" r="r" b="b"/>
            <a:pathLst>
              <a:path w="1284469" h="176614">
                <a:moveTo>
                  <a:pt x="0" y="0"/>
                </a:moveTo>
                <a:lnTo>
                  <a:pt x="1284469" y="0"/>
                </a:lnTo>
                <a:lnTo>
                  <a:pt x="1284469" y="176614"/>
                </a:lnTo>
                <a:lnTo>
                  <a:pt x="0" y="176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7">
            <a:extLst>
              <a:ext uri="{FF2B5EF4-FFF2-40B4-BE49-F238E27FC236}">
                <a16:creationId xmlns:a16="http://schemas.microsoft.com/office/drawing/2014/main" id="{F6BC2354-172F-4DDB-F354-6C1BE5D3EE8B}"/>
              </a:ext>
            </a:extLst>
          </p:cNvPr>
          <p:cNvSpPr/>
          <p:nvPr/>
        </p:nvSpPr>
        <p:spPr>
          <a:xfrm>
            <a:off x="16205552" y="419444"/>
            <a:ext cx="179131" cy="179131"/>
          </a:xfrm>
          <a:custGeom>
            <a:avLst/>
            <a:gdLst/>
            <a:ahLst/>
            <a:cxnLst/>
            <a:rect l="l" t="t" r="r" b="b"/>
            <a:pathLst>
              <a:path w="179131" h="179131">
                <a:moveTo>
                  <a:pt x="0" y="0"/>
                </a:moveTo>
                <a:lnTo>
                  <a:pt x="179131" y="0"/>
                </a:lnTo>
                <a:lnTo>
                  <a:pt x="179131" y="179131"/>
                </a:lnTo>
                <a:lnTo>
                  <a:pt x="0" y="1791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8">
            <a:extLst>
              <a:ext uri="{FF2B5EF4-FFF2-40B4-BE49-F238E27FC236}">
                <a16:creationId xmlns:a16="http://schemas.microsoft.com/office/drawing/2014/main" id="{44F2E898-12B1-9EBA-5B0E-1D8623F3EF3D}"/>
              </a:ext>
            </a:extLst>
          </p:cNvPr>
          <p:cNvSpPr/>
          <p:nvPr/>
        </p:nvSpPr>
        <p:spPr>
          <a:xfrm>
            <a:off x="15936699" y="419100"/>
            <a:ext cx="179131" cy="179131"/>
          </a:xfrm>
          <a:custGeom>
            <a:avLst/>
            <a:gdLst/>
            <a:ahLst/>
            <a:cxnLst/>
            <a:rect l="l" t="t" r="r" b="b"/>
            <a:pathLst>
              <a:path w="179131" h="179131">
                <a:moveTo>
                  <a:pt x="0" y="0"/>
                </a:moveTo>
                <a:lnTo>
                  <a:pt x="179130" y="0"/>
                </a:lnTo>
                <a:lnTo>
                  <a:pt x="179130" y="179131"/>
                </a:lnTo>
                <a:lnTo>
                  <a:pt x="0" y="1791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4041294" y="3948772"/>
            <a:ext cx="10205413" cy="2396491"/>
          </a:xfrm>
          <a:prstGeom prst="rect">
            <a:avLst/>
          </a:prstGeom>
        </p:spPr>
        <p:txBody>
          <a:bodyPr lIns="0" tIns="0" rIns="0" bIns="0" rtlCol="0" anchor="t">
            <a:spAutoFit/>
          </a:bodyPr>
          <a:lstStyle/>
          <a:p>
            <a:pPr algn="ctr">
              <a:lnSpc>
                <a:spcPts val="9659"/>
              </a:lnSpc>
              <a:spcBef>
                <a:spcPct val="0"/>
              </a:spcBef>
            </a:pPr>
            <a:r>
              <a:rPr lang="en-US" sz="6899">
                <a:solidFill>
                  <a:srgbClr val="FFFFFF"/>
                </a:solidFill>
                <a:latin typeface="Glacial Indifference Bold"/>
              </a:rPr>
              <a:t>THE RIGHT WORSHIP IS CALLED </a:t>
            </a:r>
            <a:r>
              <a:rPr lang="en-US" sz="6899">
                <a:solidFill>
                  <a:srgbClr val="FFCA66"/>
                </a:solidFill>
                <a:latin typeface="Glacial Indifference Bold Italics"/>
              </a:rPr>
              <a:t>ORTHODOXY</a:t>
            </a:r>
          </a:p>
        </p:txBody>
      </p:sp>
      <p:sp>
        <p:nvSpPr>
          <p:cNvPr id="4" name="TextBox 4"/>
          <p:cNvSpPr txBox="1"/>
          <p:nvPr/>
        </p:nvSpPr>
        <p:spPr>
          <a:xfrm>
            <a:off x="11870410" y="332113"/>
            <a:ext cx="3900116" cy="333425"/>
          </a:xfrm>
          <a:prstGeom prst="rect">
            <a:avLst/>
          </a:prstGeom>
        </p:spPr>
        <p:txBody>
          <a:bodyPr lIns="0" tIns="0" rIns="0" bIns="0" rtlCol="0" anchor="t">
            <a:spAutoFit/>
          </a:bodyPr>
          <a:lstStyle/>
          <a:p>
            <a:pPr algn="r">
              <a:lnSpc>
                <a:spcPts val="2800"/>
              </a:lnSpc>
            </a:pPr>
            <a:r>
              <a:rPr lang="en-US" sz="2000" dirty="0">
                <a:solidFill>
                  <a:srgbClr val="FFFFFF"/>
                </a:solidFill>
                <a:latin typeface="Glacial Indifference Bold"/>
              </a:rPr>
              <a:t> MFC - SESSION 2</a:t>
            </a:r>
          </a:p>
        </p:txBody>
      </p:sp>
      <p:sp>
        <p:nvSpPr>
          <p:cNvPr id="5" name="Freeform 5"/>
          <p:cNvSpPr/>
          <p:nvPr/>
        </p:nvSpPr>
        <p:spPr>
          <a:xfrm>
            <a:off x="16205866" y="413668"/>
            <a:ext cx="1284469" cy="176614"/>
          </a:xfrm>
          <a:custGeom>
            <a:avLst/>
            <a:gdLst/>
            <a:ahLst/>
            <a:cxnLst/>
            <a:rect l="l" t="t" r="r" b="b"/>
            <a:pathLst>
              <a:path w="1284469" h="176614">
                <a:moveTo>
                  <a:pt x="0" y="0"/>
                </a:moveTo>
                <a:lnTo>
                  <a:pt x="1284469" y="0"/>
                </a:lnTo>
                <a:lnTo>
                  <a:pt x="1284469" y="176614"/>
                </a:lnTo>
                <a:lnTo>
                  <a:pt x="0" y="176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15936038" y="413668"/>
            <a:ext cx="177479" cy="177479"/>
          </a:xfrm>
          <a:custGeom>
            <a:avLst/>
            <a:gdLst/>
            <a:ahLst/>
            <a:cxnLst/>
            <a:rect l="l" t="t" r="r" b="b"/>
            <a:pathLst>
              <a:path w="177479" h="177479">
                <a:moveTo>
                  <a:pt x="0" y="0"/>
                </a:moveTo>
                <a:lnTo>
                  <a:pt x="177478" y="0"/>
                </a:lnTo>
                <a:lnTo>
                  <a:pt x="177478" y="177478"/>
                </a:lnTo>
                <a:lnTo>
                  <a:pt x="0" y="1774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16205552" y="414012"/>
            <a:ext cx="179131" cy="179131"/>
          </a:xfrm>
          <a:custGeom>
            <a:avLst/>
            <a:gdLst/>
            <a:ahLst/>
            <a:cxnLst/>
            <a:rect l="l" t="t" r="r" b="b"/>
            <a:pathLst>
              <a:path w="179131" h="179131">
                <a:moveTo>
                  <a:pt x="0" y="0"/>
                </a:moveTo>
                <a:lnTo>
                  <a:pt x="179131" y="0"/>
                </a:lnTo>
                <a:lnTo>
                  <a:pt x="179131" y="179131"/>
                </a:lnTo>
                <a:lnTo>
                  <a:pt x="0" y="1791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3086200" y="3948772"/>
            <a:ext cx="12243897" cy="3615691"/>
          </a:xfrm>
          <a:prstGeom prst="rect">
            <a:avLst/>
          </a:prstGeom>
        </p:spPr>
        <p:txBody>
          <a:bodyPr lIns="0" tIns="0" rIns="0" bIns="0" rtlCol="0" anchor="t">
            <a:spAutoFit/>
          </a:bodyPr>
          <a:lstStyle/>
          <a:p>
            <a:pPr algn="ctr">
              <a:lnSpc>
                <a:spcPts val="9659"/>
              </a:lnSpc>
            </a:pPr>
            <a:r>
              <a:rPr lang="en-US" sz="6899">
                <a:solidFill>
                  <a:srgbClr val="FFFFFF"/>
                </a:solidFill>
                <a:latin typeface="Glacial Indifference Bold"/>
              </a:rPr>
              <a:t>THE RIGHT ACTION IS</a:t>
            </a:r>
          </a:p>
          <a:p>
            <a:pPr algn="ctr">
              <a:lnSpc>
                <a:spcPts val="9659"/>
              </a:lnSpc>
            </a:pPr>
            <a:r>
              <a:rPr lang="en-US" sz="6899">
                <a:solidFill>
                  <a:srgbClr val="FFFFFF"/>
                </a:solidFill>
                <a:latin typeface="Glacial Indifference Bold"/>
              </a:rPr>
              <a:t>CALLED </a:t>
            </a:r>
            <a:r>
              <a:rPr lang="en-US" sz="6899">
                <a:solidFill>
                  <a:srgbClr val="FFCA66"/>
                </a:solidFill>
                <a:latin typeface="Glacial Indifference Bold Italics"/>
              </a:rPr>
              <a:t>ORTHOPRAXIS</a:t>
            </a:r>
          </a:p>
          <a:p>
            <a:pPr marL="0" lvl="0" indent="0" algn="ctr">
              <a:lnSpc>
                <a:spcPts val="9659"/>
              </a:lnSpc>
              <a:spcBef>
                <a:spcPct val="0"/>
              </a:spcBef>
            </a:pPr>
            <a:endParaRPr lang="en-US" sz="6899">
              <a:solidFill>
                <a:srgbClr val="FFCA66"/>
              </a:solidFill>
              <a:latin typeface="Glacial Indifference Bold Italics"/>
            </a:endParaRPr>
          </a:p>
        </p:txBody>
      </p:sp>
      <p:sp>
        <p:nvSpPr>
          <p:cNvPr id="8" name="TextBox 4">
            <a:extLst>
              <a:ext uri="{FF2B5EF4-FFF2-40B4-BE49-F238E27FC236}">
                <a16:creationId xmlns:a16="http://schemas.microsoft.com/office/drawing/2014/main" id="{7E97F068-CF56-F0A9-9D47-23A4CF1536F9}"/>
              </a:ext>
            </a:extLst>
          </p:cNvPr>
          <p:cNvSpPr txBox="1"/>
          <p:nvPr/>
        </p:nvSpPr>
        <p:spPr>
          <a:xfrm>
            <a:off x="11870410" y="332113"/>
            <a:ext cx="3900116" cy="333425"/>
          </a:xfrm>
          <a:prstGeom prst="rect">
            <a:avLst/>
          </a:prstGeom>
        </p:spPr>
        <p:txBody>
          <a:bodyPr lIns="0" tIns="0" rIns="0" bIns="0" rtlCol="0" anchor="t">
            <a:spAutoFit/>
          </a:bodyPr>
          <a:lstStyle/>
          <a:p>
            <a:pPr algn="r">
              <a:lnSpc>
                <a:spcPts val="2800"/>
              </a:lnSpc>
            </a:pPr>
            <a:r>
              <a:rPr lang="en-US" sz="2000" dirty="0">
                <a:solidFill>
                  <a:srgbClr val="FFFFFF"/>
                </a:solidFill>
                <a:latin typeface="Glacial Indifference Bold"/>
              </a:rPr>
              <a:t> MFC - SESSION 2</a:t>
            </a:r>
          </a:p>
        </p:txBody>
      </p:sp>
      <p:sp>
        <p:nvSpPr>
          <p:cNvPr id="9" name="Freeform 5">
            <a:extLst>
              <a:ext uri="{FF2B5EF4-FFF2-40B4-BE49-F238E27FC236}">
                <a16:creationId xmlns:a16="http://schemas.microsoft.com/office/drawing/2014/main" id="{1B228FB2-B3AC-87FD-DF52-D3B1C37CB0BD}"/>
              </a:ext>
            </a:extLst>
          </p:cNvPr>
          <p:cNvSpPr/>
          <p:nvPr/>
        </p:nvSpPr>
        <p:spPr>
          <a:xfrm>
            <a:off x="16205866" y="413668"/>
            <a:ext cx="1284469" cy="176614"/>
          </a:xfrm>
          <a:custGeom>
            <a:avLst/>
            <a:gdLst/>
            <a:ahLst/>
            <a:cxnLst/>
            <a:rect l="l" t="t" r="r" b="b"/>
            <a:pathLst>
              <a:path w="1284469" h="176614">
                <a:moveTo>
                  <a:pt x="0" y="0"/>
                </a:moveTo>
                <a:lnTo>
                  <a:pt x="1284469" y="0"/>
                </a:lnTo>
                <a:lnTo>
                  <a:pt x="1284469" y="176614"/>
                </a:lnTo>
                <a:lnTo>
                  <a:pt x="0" y="176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6">
            <a:extLst>
              <a:ext uri="{FF2B5EF4-FFF2-40B4-BE49-F238E27FC236}">
                <a16:creationId xmlns:a16="http://schemas.microsoft.com/office/drawing/2014/main" id="{4F203137-D15C-F7AA-525F-B282EE1188B8}"/>
              </a:ext>
            </a:extLst>
          </p:cNvPr>
          <p:cNvSpPr/>
          <p:nvPr/>
        </p:nvSpPr>
        <p:spPr>
          <a:xfrm>
            <a:off x="15936038" y="413668"/>
            <a:ext cx="177479" cy="177479"/>
          </a:xfrm>
          <a:custGeom>
            <a:avLst/>
            <a:gdLst/>
            <a:ahLst/>
            <a:cxnLst/>
            <a:rect l="l" t="t" r="r" b="b"/>
            <a:pathLst>
              <a:path w="177479" h="177479">
                <a:moveTo>
                  <a:pt x="0" y="0"/>
                </a:moveTo>
                <a:lnTo>
                  <a:pt x="177478" y="0"/>
                </a:lnTo>
                <a:lnTo>
                  <a:pt x="177478" y="177478"/>
                </a:lnTo>
                <a:lnTo>
                  <a:pt x="0" y="1774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7">
            <a:extLst>
              <a:ext uri="{FF2B5EF4-FFF2-40B4-BE49-F238E27FC236}">
                <a16:creationId xmlns:a16="http://schemas.microsoft.com/office/drawing/2014/main" id="{F6D8744A-1C20-8509-9CE6-1216D8EE3DDB}"/>
              </a:ext>
            </a:extLst>
          </p:cNvPr>
          <p:cNvSpPr/>
          <p:nvPr/>
        </p:nvSpPr>
        <p:spPr>
          <a:xfrm>
            <a:off x="16205552" y="414012"/>
            <a:ext cx="179131" cy="179131"/>
          </a:xfrm>
          <a:custGeom>
            <a:avLst/>
            <a:gdLst/>
            <a:ahLst/>
            <a:cxnLst/>
            <a:rect l="l" t="t" r="r" b="b"/>
            <a:pathLst>
              <a:path w="179131" h="179131">
                <a:moveTo>
                  <a:pt x="0" y="0"/>
                </a:moveTo>
                <a:lnTo>
                  <a:pt x="179131" y="0"/>
                </a:lnTo>
                <a:lnTo>
                  <a:pt x="179131" y="179131"/>
                </a:lnTo>
                <a:lnTo>
                  <a:pt x="0" y="1791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0A36C6FB-56EB-2D7D-8DF4-D21338C45C4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dpi="0" rotWithShape="1">
            <a:blip r:embed="rId2"/>
            <a:srcRect/>
            <a:stretch>
              <a:fillRect l="-2000" t="-22000" b="-14000"/>
            </a:stretch>
          </a:blipFill>
        </p:spPr>
        <p:txBody>
          <a:bodyPr/>
          <a:lstStyle/>
          <a:p>
            <a:endParaRPr lang="en-US"/>
          </a:p>
        </p:txBody>
      </p:sp>
      <p:sp>
        <p:nvSpPr>
          <p:cNvPr id="3" name="TextBox 3"/>
          <p:cNvSpPr txBox="1"/>
          <p:nvPr/>
        </p:nvSpPr>
        <p:spPr>
          <a:xfrm>
            <a:off x="2912623" y="2305685"/>
            <a:ext cx="13062208" cy="5570855"/>
          </a:xfrm>
          <a:prstGeom prst="rect">
            <a:avLst/>
          </a:prstGeom>
        </p:spPr>
        <p:txBody>
          <a:bodyPr lIns="0" tIns="0" rIns="0" bIns="0" rtlCol="0" anchor="t">
            <a:spAutoFit/>
          </a:bodyPr>
          <a:lstStyle/>
          <a:p>
            <a:pPr algn="just">
              <a:lnSpc>
                <a:spcPts val="7419"/>
              </a:lnSpc>
            </a:pPr>
            <a:r>
              <a:rPr lang="en-US" sz="5299">
                <a:solidFill>
                  <a:srgbClr val="333652"/>
                </a:solidFill>
                <a:latin typeface="Glacial Indifference Bold"/>
              </a:rPr>
              <a:t>What does it profit, my brethren, if someone says he has faith but does not have works? Can faith save him? If a brother or sister is naked and destitute of daily food, and one of you says to them... </a:t>
            </a:r>
          </a:p>
          <a:p>
            <a:pPr marL="0" lvl="0" indent="0" algn="just">
              <a:lnSpc>
                <a:spcPts val="7419"/>
              </a:lnSpc>
              <a:spcBef>
                <a:spcPct val="0"/>
              </a:spcBef>
            </a:pPr>
            <a:endParaRPr lang="en-US" sz="5299">
              <a:solidFill>
                <a:srgbClr val="333652"/>
              </a:solidFill>
              <a:latin typeface="Glacial Indifference Bold"/>
            </a:endParaRPr>
          </a:p>
        </p:txBody>
      </p:sp>
      <p:sp>
        <p:nvSpPr>
          <p:cNvPr id="4" name="TextBox 4"/>
          <p:cNvSpPr txBox="1"/>
          <p:nvPr/>
        </p:nvSpPr>
        <p:spPr>
          <a:xfrm>
            <a:off x="12117684" y="332113"/>
            <a:ext cx="3652842" cy="333425"/>
          </a:xfrm>
          <a:prstGeom prst="rect">
            <a:avLst/>
          </a:prstGeom>
        </p:spPr>
        <p:txBody>
          <a:bodyPr lIns="0" tIns="0" rIns="0" bIns="0" rtlCol="0" anchor="t">
            <a:spAutoFit/>
          </a:bodyPr>
          <a:lstStyle/>
          <a:p>
            <a:pPr algn="r">
              <a:lnSpc>
                <a:spcPts val="2800"/>
              </a:lnSpc>
            </a:pPr>
            <a:r>
              <a:rPr lang="en-US" sz="2000" dirty="0">
                <a:solidFill>
                  <a:srgbClr val="32C3B2"/>
                </a:solidFill>
                <a:latin typeface="Glacial Indifference Bold"/>
              </a:rPr>
              <a:t> MFC - SESSION 2</a:t>
            </a:r>
          </a:p>
        </p:txBody>
      </p:sp>
      <p:sp>
        <p:nvSpPr>
          <p:cNvPr id="5" name="Freeform 5"/>
          <p:cNvSpPr/>
          <p:nvPr/>
        </p:nvSpPr>
        <p:spPr>
          <a:xfrm>
            <a:off x="16205866" y="419100"/>
            <a:ext cx="1284469" cy="176614"/>
          </a:xfrm>
          <a:custGeom>
            <a:avLst/>
            <a:gdLst/>
            <a:ahLst/>
            <a:cxnLst/>
            <a:rect l="l" t="t" r="r" b="b"/>
            <a:pathLst>
              <a:path w="1284469" h="176614">
                <a:moveTo>
                  <a:pt x="0" y="0"/>
                </a:moveTo>
                <a:lnTo>
                  <a:pt x="1284469" y="0"/>
                </a:lnTo>
                <a:lnTo>
                  <a:pt x="1284469" y="176614"/>
                </a:lnTo>
                <a:lnTo>
                  <a:pt x="0" y="176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6205552" y="419444"/>
            <a:ext cx="179131" cy="179131"/>
          </a:xfrm>
          <a:custGeom>
            <a:avLst/>
            <a:gdLst/>
            <a:ahLst/>
            <a:cxnLst/>
            <a:rect l="l" t="t" r="r" b="b"/>
            <a:pathLst>
              <a:path w="179131" h="179131">
                <a:moveTo>
                  <a:pt x="0" y="0"/>
                </a:moveTo>
                <a:lnTo>
                  <a:pt x="179131" y="0"/>
                </a:lnTo>
                <a:lnTo>
                  <a:pt x="179131" y="179131"/>
                </a:lnTo>
                <a:lnTo>
                  <a:pt x="0" y="1791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5936038" y="419444"/>
            <a:ext cx="179131" cy="179131"/>
          </a:xfrm>
          <a:custGeom>
            <a:avLst/>
            <a:gdLst/>
            <a:ahLst/>
            <a:cxnLst/>
            <a:rect l="l" t="t" r="r" b="b"/>
            <a:pathLst>
              <a:path w="179131" h="179131">
                <a:moveTo>
                  <a:pt x="0" y="0"/>
                </a:moveTo>
                <a:lnTo>
                  <a:pt x="179130" y="0"/>
                </a:lnTo>
                <a:lnTo>
                  <a:pt x="179130" y="179131"/>
                </a:lnTo>
                <a:lnTo>
                  <a:pt x="0" y="1791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7BD16CAD-E44E-7614-48EC-9195479623E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dpi="0" rotWithShape="1">
            <a:blip r:embed="rId2"/>
            <a:srcRect/>
            <a:stretch>
              <a:fillRect l="-2000" t="-22000" b="-14000"/>
            </a:stretch>
          </a:blipFill>
        </p:spPr>
        <p:txBody>
          <a:bodyPr/>
          <a:lstStyle/>
          <a:p>
            <a:endParaRPr lang="en-US"/>
          </a:p>
        </p:txBody>
      </p:sp>
      <p:sp>
        <p:nvSpPr>
          <p:cNvPr id="3" name="TextBox 3"/>
          <p:cNvSpPr txBox="1"/>
          <p:nvPr/>
        </p:nvSpPr>
        <p:spPr>
          <a:xfrm>
            <a:off x="3358929" y="2760931"/>
            <a:ext cx="12411597" cy="5570855"/>
          </a:xfrm>
          <a:prstGeom prst="rect">
            <a:avLst/>
          </a:prstGeom>
        </p:spPr>
        <p:txBody>
          <a:bodyPr lIns="0" tIns="0" rIns="0" bIns="0" rtlCol="0" anchor="t">
            <a:spAutoFit/>
          </a:bodyPr>
          <a:lstStyle/>
          <a:p>
            <a:pPr marL="0" lvl="0" indent="0">
              <a:lnSpc>
                <a:spcPts val="7419"/>
              </a:lnSpc>
              <a:spcBef>
                <a:spcPct val="0"/>
              </a:spcBef>
            </a:pPr>
            <a:r>
              <a:rPr lang="en-US" sz="5299" u="none" strike="noStrike">
                <a:solidFill>
                  <a:srgbClr val="333652"/>
                </a:solidFill>
                <a:latin typeface="Glacial Indifference Bold"/>
              </a:rPr>
              <a:t>“Depart in peace, be warmed and filled,” but you do not give them the things which are needed for the body, what does it profit? Thus also faith by itself, if it does not have works, is dead. </a:t>
            </a:r>
          </a:p>
          <a:p>
            <a:pPr marL="0" lvl="0" indent="0">
              <a:lnSpc>
                <a:spcPts val="7419"/>
              </a:lnSpc>
              <a:spcBef>
                <a:spcPct val="0"/>
              </a:spcBef>
            </a:pPr>
            <a:endParaRPr lang="en-US" sz="5299" u="none" strike="noStrike">
              <a:solidFill>
                <a:srgbClr val="333652"/>
              </a:solidFill>
              <a:latin typeface="Glacial Indifference Bold"/>
            </a:endParaRPr>
          </a:p>
        </p:txBody>
      </p:sp>
      <p:sp>
        <p:nvSpPr>
          <p:cNvPr id="4" name="TextBox 4"/>
          <p:cNvSpPr txBox="1"/>
          <p:nvPr/>
        </p:nvSpPr>
        <p:spPr>
          <a:xfrm>
            <a:off x="8109049" y="7957626"/>
            <a:ext cx="2069902" cy="834390"/>
          </a:xfrm>
          <a:prstGeom prst="rect">
            <a:avLst/>
          </a:prstGeom>
        </p:spPr>
        <p:txBody>
          <a:bodyPr lIns="0" tIns="0" rIns="0" bIns="0" rtlCol="0" anchor="t">
            <a:spAutoFit/>
          </a:bodyPr>
          <a:lstStyle/>
          <a:p>
            <a:pPr algn="ctr">
              <a:lnSpc>
                <a:spcPts val="3359"/>
              </a:lnSpc>
            </a:pPr>
            <a:r>
              <a:rPr lang="en-US" sz="2399" spc="83">
                <a:solidFill>
                  <a:srgbClr val="32C3B2"/>
                </a:solidFill>
                <a:latin typeface="Glacial Indifference Bold"/>
              </a:rPr>
              <a:t>JAMES 2:14-17</a:t>
            </a:r>
          </a:p>
          <a:p>
            <a:pPr algn="ctr">
              <a:lnSpc>
                <a:spcPts val="3359"/>
              </a:lnSpc>
              <a:spcBef>
                <a:spcPct val="0"/>
              </a:spcBef>
            </a:pPr>
            <a:endParaRPr lang="en-US" sz="2399" spc="83">
              <a:solidFill>
                <a:srgbClr val="32C3B2"/>
              </a:solidFill>
              <a:latin typeface="Glacial Indifference Bold"/>
            </a:endParaRPr>
          </a:p>
        </p:txBody>
      </p:sp>
      <p:sp>
        <p:nvSpPr>
          <p:cNvPr id="2" name="TextBox 4">
            <a:extLst>
              <a:ext uri="{FF2B5EF4-FFF2-40B4-BE49-F238E27FC236}">
                <a16:creationId xmlns:a16="http://schemas.microsoft.com/office/drawing/2014/main" id="{4CE869FE-A581-F18B-8056-9B5AB2121C0A}"/>
              </a:ext>
            </a:extLst>
          </p:cNvPr>
          <p:cNvSpPr txBox="1"/>
          <p:nvPr/>
        </p:nvSpPr>
        <p:spPr>
          <a:xfrm>
            <a:off x="12117684" y="332113"/>
            <a:ext cx="3652842" cy="333425"/>
          </a:xfrm>
          <a:prstGeom prst="rect">
            <a:avLst/>
          </a:prstGeom>
        </p:spPr>
        <p:txBody>
          <a:bodyPr lIns="0" tIns="0" rIns="0" bIns="0" rtlCol="0" anchor="t">
            <a:spAutoFit/>
          </a:bodyPr>
          <a:lstStyle/>
          <a:p>
            <a:pPr algn="r">
              <a:lnSpc>
                <a:spcPts val="2800"/>
              </a:lnSpc>
            </a:pPr>
            <a:r>
              <a:rPr lang="en-US" sz="2000" dirty="0">
                <a:solidFill>
                  <a:srgbClr val="32C3B2"/>
                </a:solidFill>
                <a:latin typeface="Glacial Indifference Bold"/>
              </a:rPr>
              <a:t> MFC - SESSION 2</a:t>
            </a:r>
          </a:p>
        </p:txBody>
      </p:sp>
      <p:sp>
        <p:nvSpPr>
          <p:cNvPr id="11" name="Freeform 5">
            <a:extLst>
              <a:ext uri="{FF2B5EF4-FFF2-40B4-BE49-F238E27FC236}">
                <a16:creationId xmlns:a16="http://schemas.microsoft.com/office/drawing/2014/main" id="{CC378BD6-E985-96B5-9B11-21E4F29483A5}"/>
              </a:ext>
            </a:extLst>
          </p:cNvPr>
          <p:cNvSpPr/>
          <p:nvPr/>
        </p:nvSpPr>
        <p:spPr>
          <a:xfrm>
            <a:off x="16205866" y="419100"/>
            <a:ext cx="1284469" cy="176614"/>
          </a:xfrm>
          <a:custGeom>
            <a:avLst/>
            <a:gdLst/>
            <a:ahLst/>
            <a:cxnLst/>
            <a:rect l="l" t="t" r="r" b="b"/>
            <a:pathLst>
              <a:path w="1284469" h="176614">
                <a:moveTo>
                  <a:pt x="0" y="0"/>
                </a:moveTo>
                <a:lnTo>
                  <a:pt x="1284469" y="0"/>
                </a:lnTo>
                <a:lnTo>
                  <a:pt x="1284469" y="176614"/>
                </a:lnTo>
                <a:lnTo>
                  <a:pt x="0" y="176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7">
            <a:extLst>
              <a:ext uri="{FF2B5EF4-FFF2-40B4-BE49-F238E27FC236}">
                <a16:creationId xmlns:a16="http://schemas.microsoft.com/office/drawing/2014/main" id="{ED3219AC-13BD-E999-3B70-C5A5FBDCD00B}"/>
              </a:ext>
            </a:extLst>
          </p:cNvPr>
          <p:cNvSpPr/>
          <p:nvPr/>
        </p:nvSpPr>
        <p:spPr>
          <a:xfrm>
            <a:off x="16205552" y="419444"/>
            <a:ext cx="179131" cy="179131"/>
          </a:xfrm>
          <a:custGeom>
            <a:avLst/>
            <a:gdLst/>
            <a:ahLst/>
            <a:cxnLst/>
            <a:rect l="l" t="t" r="r" b="b"/>
            <a:pathLst>
              <a:path w="179131" h="179131">
                <a:moveTo>
                  <a:pt x="0" y="0"/>
                </a:moveTo>
                <a:lnTo>
                  <a:pt x="179131" y="0"/>
                </a:lnTo>
                <a:lnTo>
                  <a:pt x="179131" y="179131"/>
                </a:lnTo>
                <a:lnTo>
                  <a:pt x="0" y="1791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8">
            <a:extLst>
              <a:ext uri="{FF2B5EF4-FFF2-40B4-BE49-F238E27FC236}">
                <a16:creationId xmlns:a16="http://schemas.microsoft.com/office/drawing/2014/main" id="{F00FCFB6-F4E8-2FF1-11DE-3C477154C29A}"/>
              </a:ext>
            </a:extLst>
          </p:cNvPr>
          <p:cNvSpPr/>
          <p:nvPr/>
        </p:nvSpPr>
        <p:spPr>
          <a:xfrm>
            <a:off x="15936038" y="419444"/>
            <a:ext cx="179131" cy="179131"/>
          </a:xfrm>
          <a:custGeom>
            <a:avLst/>
            <a:gdLst/>
            <a:ahLst/>
            <a:cxnLst/>
            <a:rect l="l" t="t" r="r" b="b"/>
            <a:pathLst>
              <a:path w="179131" h="179131">
                <a:moveTo>
                  <a:pt x="0" y="0"/>
                </a:moveTo>
                <a:lnTo>
                  <a:pt x="179130" y="0"/>
                </a:lnTo>
                <a:lnTo>
                  <a:pt x="179130" y="179131"/>
                </a:lnTo>
                <a:lnTo>
                  <a:pt x="0" y="1791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
            <a:extLst>
              <a:ext uri="{FF2B5EF4-FFF2-40B4-BE49-F238E27FC236}">
                <a16:creationId xmlns:a16="http://schemas.microsoft.com/office/drawing/2014/main" id="{0C942E58-8A03-F7E9-1F95-7C21E54CFB2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dpi="0" rotWithShape="1">
            <a:blip r:embed="rId2"/>
            <a:srcRect/>
            <a:stretch>
              <a:fillRect l="-2000" t="-22000" b="-14000"/>
            </a:stretch>
          </a:blipFill>
        </p:spPr>
        <p:txBody>
          <a:bodyPr/>
          <a:lstStyle/>
          <a:p>
            <a:endParaRPr lang="en-US"/>
          </a:p>
        </p:txBody>
      </p:sp>
      <p:sp>
        <p:nvSpPr>
          <p:cNvPr id="18" name="TextBox 4">
            <a:extLst>
              <a:ext uri="{FF2B5EF4-FFF2-40B4-BE49-F238E27FC236}">
                <a16:creationId xmlns:a16="http://schemas.microsoft.com/office/drawing/2014/main" id="{BF676CDD-F0C7-8539-8A9D-E41CDB595D6A}"/>
              </a:ext>
            </a:extLst>
          </p:cNvPr>
          <p:cNvSpPr txBox="1"/>
          <p:nvPr/>
        </p:nvSpPr>
        <p:spPr>
          <a:xfrm>
            <a:off x="12117684" y="332113"/>
            <a:ext cx="3652842" cy="333425"/>
          </a:xfrm>
          <a:prstGeom prst="rect">
            <a:avLst/>
          </a:prstGeom>
        </p:spPr>
        <p:txBody>
          <a:bodyPr lIns="0" tIns="0" rIns="0" bIns="0" rtlCol="0" anchor="t">
            <a:spAutoFit/>
          </a:bodyPr>
          <a:lstStyle/>
          <a:p>
            <a:pPr algn="r">
              <a:lnSpc>
                <a:spcPts val="2800"/>
              </a:lnSpc>
            </a:pPr>
            <a:r>
              <a:rPr lang="en-US" sz="2000" dirty="0">
                <a:solidFill>
                  <a:srgbClr val="32C3B2"/>
                </a:solidFill>
                <a:latin typeface="Glacial Indifference Bold"/>
              </a:rPr>
              <a:t> MFC - SESSION 2</a:t>
            </a:r>
          </a:p>
        </p:txBody>
      </p:sp>
      <p:sp>
        <p:nvSpPr>
          <p:cNvPr id="19" name="Freeform 5">
            <a:extLst>
              <a:ext uri="{FF2B5EF4-FFF2-40B4-BE49-F238E27FC236}">
                <a16:creationId xmlns:a16="http://schemas.microsoft.com/office/drawing/2014/main" id="{E324E2AD-D5BA-2B44-2672-B937A1AA6397}"/>
              </a:ext>
            </a:extLst>
          </p:cNvPr>
          <p:cNvSpPr/>
          <p:nvPr/>
        </p:nvSpPr>
        <p:spPr>
          <a:xfrm>
            <a:off x="16205866" y="419100"/>
            <a:ext cx="1284469" cy="176614"/>
          </a:xfrm>
          <a:custGeom>
            <a:avLst/>
            <a:gdLst/>
            <a:ahLst/>
            <a:cxnLst/>
            <a:rect l="l" t="t" r="r" b="b"/>
            <a:pathLst>
              <a:path w="1284469" h="176614">
                <a:moveTo>
                  <a:pt x="0" y="0"/>
                </a:moveTo>
                <a:lnTo>
                  <a:pt x="1284469" y="0"/>
                </a:lnTo>
                <a:lnTo>
                  <a:pt x="1284469" y="176614"/>
                </a:lnTo>
                <a:lnTo>
                  <a:pt x="0" y="176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Freeform 7">
            <a:extLst>
              <a:ext uri="{FF2B5EF4-FFF2-40B4-BE49-F238E27FC236}">
                <a16:creationId xmlns:a16="http://schemas.microsoft.com/office/drawing/2014/main" id="{5501E8F9-A792-9EC9-9ACD-85F26DF84A46}"/>
              </a:ext>
            </a:extLst>
          </p:cNvPr>
          <p:cNvSpPr/>
          <p:nvPr/>
        </p:nvSpPr>
        <p:spPr>
          <a:xfrm>
            <a:off x="16205552" y="419444"/>
            <a:ext cx="179131" cy="179131"/>
          </a:xfrm>
          <a:custGeom>
            <a:avLst/>
            <a:gdLst/>
            <a:ahLst/>
            <a:cxnLst/>
            <a:rect l="l" t="t" r="r" b="b"/>
            <a:pathLst>
              <a:path w="179131" h="179131">
                <a:moveTo>
                  <a:pt x="0" y="0"/>
                </a:moveTo>
                <a:lnTo>
                  <a:pt x="179131" y="0"/>
                </a:lnTo>
                <a:lnTo>
                  <a:pt x="179131" y="179131"/>
                </a:lnTo>
                <a:lnTo>
                  <a:pt x="0" y="1791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1" name="Freeform 8">
            <a:extLst>
              <a:ext uri="{FF2B5EF4-FFF2-40B4-BE49-F238E27FC236}">
                <a16:creationId xmlns:a16="http://schemas.microsoft.com/office/drawing/2014/main" id="{5083661E-6BFA-567B-0C6C-909E99996F22}"/>
              </a:ext>
            </a:extLst>
          </p:cNvPr>
          <p:cNvSpPr/>
          <p:nvPr/>
        </p:nvSpPr>
        <p:spPr>
          <a:xfrm>
            <a:off x="15936038" y="419444"/>
            <a:ext cx="179131" cy="179131"/>
          </a:xfrm>
          <a:custGeom>
            <a:avLst/>
            <a:gdLst/>
            <a:ahLst/>
            <a:cxnLst/>
            <a:rect l="l" t="t" r="r" b="b"/>
            <a:pathLst>
              <a:path w="179131" h="179131">
                <a:moveTo>
                  <a:pt x="0" y="0"/>
                </a:moveTo>
                <a:lnTo>
                  <a:pt x="179130" y="0"/>
                </a:lnTo>
                <a:lnTo>
                  <a:pt x="179130" y="179131"/>
                </a:lnTo>
                <a:lnTo>
                  <a:pt x="0" y="1791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3" name="Group 3"/>
          <p:cNvGrpSpPr/>
          <p:nvPr/>
        </p:nvGrpSpPr>
        <p:grpSpPr>
          <a:xfrm rot="-10800000">
            <a:off x="9562258" y="4815460"/>
            <a:ext cx="982048" cy="656080"/>
            <a:chOff x="0" y="0"/>
            <a:chExt cx="3846640" cy="2569839"/>
          </a:xfrm>
        </p:grpSpPr>
        <p:sp>
          <p:nvSpPr>
            <p:cNvPr id="4" name="Freeform 4"/>
            <p:cNvSpPr/>
            <p:nvPr/>
          </p:nvSpPr>
          <p:spPr>
            <a:xfrm>
              <a:off x="-127" y="127"/>
              <a:ext cx="3846513" cy="2576824"/>
            </a:xfrm>
            <a:custGeom>
              <a:avLst/>
              <a:gdLst/>
              <a:ahLst/>
              <a:cxnLst/>
              <a:rect l="l" t="t" r="r" b="b"/>
              <a:pathLst>
                <a:path w="3846513" h="2576824">
                  <a:moveTo>
                    <a:pt x="3445447" y="2564124"/>
                  </a:moveTo>
                  <a:cubicBezTo>
                    <a:pt x="3389567" y="2576824"/>
                    <a:pt x="3364167" y="2564124"/>
                    <a:pt x="3307017" y="2564124"/>
                  </a:cubicBezTo>
                  <a:cubicBezTo>
                    <a:pt x="3249867" y="2564124"/>
                    <a:pt x="3158808" y="2551424"/>
                    <a:pt x="3158808" y="2551424"/>
                  </a:cubicBezTo>
                  <a:lnTo>
                    <a:pt x="707771" y="2551424"/>
                  </a:lnTo>
                  <a:lnTo>
                    <a:pt x="631063" y="2538724"/>
                  </a:lnTo>
                  <a:cubicBezTo>
                    <a:pt x="631063" y="2538724"/>
                    <a:pt x="533400" y="2551424"/>
                    <a:pt x="457581" y="2538724"/>
                  </a:cubicBezTo>
                  <a:cubicBezTo>
                    <a:pt x="381762" y="2526024"/>
                    <a:pt x="296418" y="2538724"/>
                    <a:pt x="296418" y="2538724"/>
                  </a:cubicBezTo>
                  <a:cubicBezTo>
                    <a:pt x="240284" y="2538724"/>
                    <a:pt x="162814" y="2534406"/>
                    <a:pt x="119507" y="2505196"/>
                  </a:cubicBezTo>
                  <a:cubicBezTo>
                    <a:pt x="47371" y="2456555"/>
                    <a:pt x="25400" y="2386324"/>
                    <a:pt x="0" y="2280533"/>
                  </a:cubicBezTo>
                  <a:lnTo>
                    <a:pt x="0" y="2080000"/>
                  </a:lnTo>
                  <a:cubicBezTo>
                    <a:pt x="0" y="2080000"/>
                    <a:pt x="12700" y="1995037"/>
                    <a:pt x="12700" y="1936744"/>
                  </a:cubicBezTo>
                  <a:cubicBezTo>
                    <a:pt x="12700" y="1878451"/>
                    <a:pt x="0" y="1788535"/>
                    <a:pt x="0" y="178853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3327464" y="0"/>
                  </a:lnTo>
                  <a:cubicBezTo>
                    <a:pt x="3427540" y="0"/>
                    <a:pt x="3495993" y="12700"/>
                    <a:pt x="3495993" y="12700"/>
                  </a:cubicBezTo>
                  <a:cubicBezTo>
                    <a:pt x="3560128" y="12700"/>
                    <a:pt x="3648901" y="36322"/>
                    <a:pt x="3706813" y="50800"/>
                  </a:cubicBezTo>
                  <a:cubicBezTo>
                    <a:pt x="3808413" y="76200"/>
                    <a:pt x="3833813" y="254000"/>
                    <a:pt x="3833813" y="350520"/>
                  </a:cubicBezTo>
                  <a:lnTo>
                    <a:pt x="3833813" y="1697730"/>
                  </a:lnTo>
                  <a:cubicBezTo>
                    <a:pt x="3833813" y="1697730"/>
                    <a:pt x="3846513" y="2066411"/>
                    <a:pt x="3846513" y="2099431"/>
                  </a:cubicBezTo>
                  <a:cubicBezTo>
                    <a:pt x="3846513" y="2132451"/>
                    <a:pt x="3824034" y="2240401"/>
                    <a:pt x="3806127" y="2286629"/>
                  </a:cubicBezTo>
                  <a:cubicBezTo>
                    <a:pt x="3781108" y="2351272"/>
                    <a:pt x="3791268" y="2408168"/>
                    <a:pt x="3739452" y="2452364"/>
                  </a:cubicBezTo>
                  <a:cubicBezTo>
                    <a:pt x="3703384" y="2483225"/>
                    <a:pt x="3649282" y="2520563"/>
                    <a:pt x="3604070" y="2537708"/>
                  </a:cubicBezTo>
                  <a:cubicBezTo>
                    <a:pt x="3558858" y="2554853"/>
                    <a:pt x="3501073" y="2551551"/>
                    <a:pt x="3445193" y="2564251"/>
                  </a:cubicBezTo>
                  <a:close/>
                </a:path>
              </a:pathLst>
            </a:custGeom>
            <a:solidFill>
              <a:srgbClr val="FF9045">
                <a:alpha val="81961"/>
              </a:srgbClr>
            </a:solidFill>
          </p:spPr>
          <p:txBody>
            <a:bodyPr/>
            <a:lstStyle/>
            <a:p>
              <a:endParaRPr lang="en-US"/>
            </a:p>
          </p:txBody>
        </p:sp>
      </p:grpSp>
      <p:sp>
        <p:nvSpPr>
          <p:cNvPr id="5" name="TextBox 5"/>
          <p:cNvSpPr txBox="1"/>
          <p:nvPr/>
        </p:nvSpPr>
        <p:spPr>
          <a:xfrm>
            <a:off x="3086310" y="2772410"/>
            <a:ext cx="12115380" cy="4637405"/>
          </a:xfrm>
          <a:prstGeom prst="rect">
            <a:avLst/>
          </a:prstGeom>
        </p:spPr>
        <p:txBody>
          <a:bodyPr lIns="0" tIns="0" rIns="0" bIns="0" rtlCol="0" anchor="t">
            <a:spAutoFit/>
          </a:bodyPr>
          <a:lstStyle/>
          <a:p>
            <a:pPr algn="ctr">
              <a:lnSpc>
                <a:spcPts val="7419"/>
              </a:lnSpc>
            </a:pPr>
            <a:r>
              <a:rPr lang="en-US" sz="5299">
                <a:solidFill>
                  <a:srgbClr val="333652"/>
                </a:solidFill>
                <a:latin typeface="Glacial Indifference Bold"/>
              </a:rPr>
              <a:t>“We are not asked merely to call ourselves Christians;</a:t>
            </a:r>
          </a:p>
          <a:p>
            <a:pPr algn="ctr">
              <a:lnSpc>
                <a:spcPts val="7419"/>
              </a:lnSpc>
            </a:pPr>
            <a:r>
              <a:rPr lang="en-US" sz="5299">
                <a:solidFill>
                  <a:srgbClr val="333652"/>
                </a:solidFill>
                <a:latin typeface="Glacial Indifference Bold"/>
              </a:rPr>
              <a:t>we are asked to BE Christians</a:t>
            </a:r>
          </a:p>
          <a:p>
            <a:pPr algn="ctr">
              <a:lnSpc>
                <a:spcPts val="7419"/>
              </a:lnSpc>
            </a:pPr>
            <a:r>
              <a:rPr lang="en-US" sz="5299">
                <a:solidFill>
                  <a:srgbClr val="333652"/>
                </a:solidFill>
                <a:latin typeface="Glacial Indifference Bold"/>
              </a:rPr>
              <a:t>through our deeds." </a:t>
            </a:r>
          </a:p>
          <a:p>
            <a:pPr marL="0" lvl="0" indent="0" algn="ctr">
              <a:lnSpc>
                <a:spcPts val="7419"/>
              </a:lnSpc>
              <a:spcBef>
                <a:spcPct val="0"/>
              </a:spcBef>
            </a:pPr>
            <a:endParaRPr lang="en-US" sz="5299">
              <a:solidFill>
                <a:srgbClr val="333652"/>
              </a:solidFill>
              <a:latin typeface="Glacial Indifference Bold"/>
            </a:endParaRPr>
          </a:p>
        </p:txBody>
      </p:sp>
      <p:sp>
        <p:nvSpPr>
          <p:cNvPr id="6" name="TextBox 6"/>
          <p:cNvSpPr txBox="1"/>
          <p:nvPr/>
        </p:nvSpPr>
        <p:spPr>
          <a:xfrm>
            <a:off x="7146020" y="7472102"/>
            <a:ext cx="3995961" cy="834390"/>
          </a:xfrm>
          <a:prstGeom prst="rect">
            <a:avLst/>
          </a:prstGeom>
        </p:spPr>
        <p:txBody>
          <a:bodyPr lIns="0" tIns="0" rIns="0" bIns="0" rtlCol="0" anchor="t">
            <a:spAutoFit/>
          </a:bodyPr>
          <a:lstStyle/>
          <a:p>
            <a:pPr marL="0" lvl="0" indent="0" algn="ctr">
              <a:lnSpc>
                <a:spcPts val="3359"/>
              </a:lnSpc>
              <a:spcBef>
                <a:spcPct val="0"/>
              </a:spcBef>
            </a:pPr>
            <a:r>
              <a:rPr lang="en-US" sz="2399" u="none" strike="noStrike" spc="83">
                <a:solidFill>
                  <a:srgbClr val="32C3B2"/>
                </a:solidFill>
                <a:latin typeface="Glacial Indifference Bold"/>
              </a:rPr>
              <a:t>ST. IGNATIUS OF ANTIOCH</a:t>
            </a:r>
          </a:p>
          <a:p>
            <a:pPr marL="0" lvl="0" indent="0" algn="ctr">
              <a:lnSpc>
                <a:spcPts val="3359"/>
              </a:lnSpc>
              <a:spcBef>
                <a:spcPct val="0"/>
              </a:spcBef>
            </a:pPr>
            <a:endParaRPr lang="en-US" sz="2399" u="none" strike="noStrike" spc="83">
              <a:solidFill>
                <a:srgbClr val="32C3B2"/>
              </a:solidFill>
              <a:latin typeface="Glacial Indifference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53AE68B5-57F6-7401-B1B8-170782DDA19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dpi="0" rotWithShape="1">
            <a:blip r:embed="rId2"/>
            <a:srcRect/>
            <a:stretch>
              <a:fillRect l="-2000" t="-22000" b="-14000"/>
            </a:stretch>
          </a:blipFill>
        </p:spPr>
        <p:txBody>
          <a:bodyPr/>
          <a:lstStyle/>
          <a:p>
            <a:endParaRPr lang="en-US"/>
          </a:p>
        </p:txBody>
      </p:sp>
      <p:sp>
        <p:nvSpPr>
          <p:cNvPr id="13" name="TextBox 4">
            <a:extLst>
              <a:ext uri="{FF2B5EF4-FFF2-40B4-BE49-F238E27FC236}">
                <a16:creationId xmlns:a16="http://schemas.microsoft.com/office/drawing/2014/main" id="{D290B6C5-97BA-2A73-9674-04509A84EB5F}"/>
              </a:ext>
            </a:extLst>
          </p:cNvPr>
          <p:cNvSpPr txBox="1"/>
          <p:nvPr/>
        </p:nvSpPr>
        <p:spPr>
          <a:xfrm>
            <a:off x="12117684" y="332113"/>
            <a:ext cx="3652842" cy="333425"/>
          </a:xfrm>
          <a:prstGeom prst="rect">
            <a:avLst/>
          </a:prstGeom>
        </p:spPr>
        <p:txBody>
          <a:bodyPr lIns="0" tIns="0" rIns="0" bIns="0" rtlCol="0" anchor="t">
            <a:spAutoFit/>
          </a:bodyPr>
          <a:lstStyle/>
          <a:p>
            <a:pPr algn="r">
              <a:lnSpc>
                <a:spcPts val="2800"/>
              </a:lnSpc>
            </a:pPr>
            <a:r>
              <a:rPr lang="en-US" sz="2000" dirty="0">
                <a:solidFill>
                  <a:srgbClr val="32C3B2"/>
                </a:solidFill>
                <a:latin typeface="Glacial Indifference Bold"/>
              </a:rPr>
              <a:t> MFC - SESSION 2</a:t>
            </a:r>
          </a:p>
        </p:txBody>
      </p:sp>
      <p:sp>
        <p:nvSpPr>
          <p:cNvPr id="14" name="Freeform 5">
            <a:extLst>
              <a:ext uri="{FF2B5EF4-FFF2-40B4-BE49-F238E27FC236}">
                <a16:creationId xmlns:a16="http://schemas.microsoft.com/office/drawing/2014/main" id="{5F9FE339-CF3F-9986-248A-C07A9B2C792F}"/>
              </a:ext>
            </a:extLst>
          </p:cNvPr>
          <p:cNvSpPr/>
          <p:nvPr/>
        </p:nvSpPr>
        <p:spPr>
          <a:xfrm>
            <a:off x="16205866" y="419100"/>
            <a:ext cx="1284469" cy="176614"/>
          </a:xfrm>
          <a:custGeom>
            <a:avLst/>
            <a:gdLst/>
            <a:ahLst/>
            <a:cxnLst/>
            <a:rect l="l" t="t" r="r" b="b"/>
            <a:pathLst>
              <a:path w="1284469" h="176614">
                <a:moveTo>
                  <a:pt x="0" y="0"/>
                </a:moveTo>
                <a:lnTo>
                  <a:pt x="1284469" y="0"/>
                </a:lnTo>
                <a:lnTo>
                  <a:pt x="1284469" y="176614"/>
                </a:lnTo>
                <a:lnTo>
                  <a:pt x="0" y="176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7">
            <a:extLst>
              <a:ext uri="{FF2B5EF4-FFF2-40B4-BE49-F238E27FC236}">
                <a16:creationId xmlns:a16="http://schemas.microsoft.com/office/drawing/2014/main" id="{B15C12F2-2759-9149-6724-D4E7FD1D1587}"/>
              </a:ext>
            </a:extLst>
          </p:cNvPr>
          <p:cNvSpPr/>
          <p:nvPr/>
        </p:nvSpPr>
        <p:spPr>
          <a:xfrm>
            <a:off x="16205552" y="419444"/>
            <a:ext cx="179131" cy="179131"/>
          </a:xfrm>
          <a:custGeom>
            <a:avLst/>
            <a:gdLst/>
            <a:ahLst/>
            <a:cxnLst/>
            <a:rect l="l" t="t" r="r" b="b"/>
            <a:pathLst>
              <a:path w="179131" h="179131">
                <a:moveTo>
                  <a:pt x="0" y="0"/>
                </a:moveTo>
                <a:lnTo>
                  <a:pt x="179131" y="0"/>
                </a:lnTo>
                <a:lnTo>
                  <a:pt x="179131" y="179131"/>
                </a:lnTo>
                <a:lnTo>
                  <a:pt x="0" y="1791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8">
            <a:extLst>
              <a:ext uri="{FF2B5EF4-FFF2-40B4-BE49-F238E27FC236}">
                <a16:creationId xmlns:a16="http://schemas.microsoft.com/office/drawing/2014/main" id="{1B3A9AE9-2F52-9150-CEA0-949BA34EBA1C}"/>
              </a:ext>
            </a:extLst>
          </p:cNvPr>
          <p:cNvSpPr/>
          <p:nvPr/>
        </p:nvSpPr>
        <p:spPr>
          <a:xfrm>
            <a:off x="15936038" y="419444"/>
            <a:ext cx="179131" cy="179131"/>
          </a:xfrm>
          <a:custGeom>
            <a:avLst/>
            <a:gdLst/>
            <a:ahLst/>
            <a:cxnLst/>
            <a:rect l="l" t="t" r="r" b="b"/>
            <a:pathLst>
              <a:path w="179131" h="179131">
                <a:moveTo>
                  <a:pt x="0" y="0"/>
                </a:moveTo>
                <a:lnTo>
                  <a:pt x="179130" y="0"/>
                </a:lnTo>
                <a:lnTo>
                  <a:pt x="179130" y="179131"/>
                </a:lnTo>
                <a:lnTo>
                  <a:pt x="0" y="1791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3" name="Group 3"/>
          <p:cNvGrpSpPr/>
          <p:nvPr/>
        </p:nvGrpSpPr>
        <p:grpSpPr>
          <a:xfrm rot="-10800000">
            <a:off x="5662891" y="3708494"/>
            <a:ext cx="982048" cy="656080"/>
            <a:chOff x="0" y="0"/>
            <a:chExt cx="3846640" cy="2569839"/>
          </a:xfrm>
        </p:grpSpPr>
        <p:sp>
          <p:nvSpPr>
            <p:cNvPr id="4" name="Freeform 4"/>
            <p:cNvSpPr/>
            <p:nvPr/>
          </p:nvSpPr>
          <p:spPr>
            <a:xfrm>
              <a:off x="-127" y="127"/>
              <a:ext cx="3846513" cy="2576824"/>
            </a:xfrm>
            <a:custGeom>
              <a:avLst/>
              <a:gdLst/>
              <a:ahLst/>
              <a:cxnLst/>
              <a:rect l="l" t="t" r="r" b="b"/>
              <a:pathLst>
                <a:path w="3846513" h="2576824">
                  <a:moveTo>
                    <a:pt x="3445447" y="2564124"/>
                  </a:moveTo>
                  <a:cubicBezTo>
                    <a:pt x="3389567" y="2576824"/>
                    <a:pt x="3364167" y="2564124"/>
                    <a:pt x="3307017" y="2564124"/>
                  </a:cubicBezTo>
                  <a:cubicBezTo>
                    <a:pt x="3249867" y="2564124"/>
                    <a:pt x="3158808" y="2551424"/>
                    <a:pt x="3158808" y="2551424"/>
                  </a:cubicBezTo>
                  <a:lnTo>
                    <a:pt x="707771" y="2551424"/>
                  </a:lnTo>
                  <a:lnTo>
                    <a:pt x="631063" y="2538724"/>
                  </a:lnTo>
                  <a:cubicBezTo>
                    <a:pt x="631063" y="2538724"/>
                    <a:pt x="533400" y="2551424"/>
                    <a:pt x="457581" y="2538724"/>
                  </a:cubicBezTo>
                  <a:cubicBezTo>
                    <a:pt x="381762" y="2526024"/>
                    <a:pt x="296418" y="2538724"/>
                    <a:pt x="296418" y="2538724"/>
                  </a:cubicBezTo>
                  <a:cubicBezTo>
                    <a:pt x="240284" y="2538724"/>
                    <a:pt x="162814" y="2534406"/>
                    <a:pt x="119507" y="2505196"/>
                  </a:cubicBezTo>
                  <a:cubicBezTo>
                    <a:pt x="47371" y="2456555"/>
                    <a:pt x="25400" y="2386324"/>
                    <a:pt x="0" y="2280533"/>
                  </a:cubicBezTo>
                  <a:lnTo>
                    <a:pt x="0" y="2080000"/>
                  </a:lnTo>
                  <a:cubicBezTo>
                    <a:pt x="0" y="2080000"/>
                    <a:pt x="12700" y="1995037"/>
                    <a:pt x="12700" y="1936744"/>
                  </a:cubicBezTo>
                  <a:cubicBezTo>
                    <a:pt x="12700" y="1878451"/>
                    <a:pt x="0" y="1788535"/>
                    <a:pt x="0" y="178853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3327464" y="0"/>
                  </a:lnTo>
                  <a:cubicBezTo>
                    <a:pt x="3427540" y="0"/>
                    <a:pt x="3495993" y="12700"/>
                    <a:pt x="3495993" y="12700"/>
                  </a:cubicBezTo>
                  <a:cubicBezTo>
                    <a:pt x="3560128" y="12700"/>
                    <a:pt x="3648901" y="36322"/>
                    <a:pt x="3706813" y="50800"/>
                  </a:cubicBezTo>
                  <a:cubicBezTo>
                    <a:pt x="3808413" y="76200"/>
                    <a:pt x="3833813" y="254000"/>
                    <a:pt x="3833813" y="350520"/>
                  </a:cubicBezTo>
                  <a:lnTo>
                    <a:pt x="3833813" y="1697730"/>
                  </a:lnTo>
                  <a:cubicBezTo>
                    <a:pt x="3833813" y="1697730"/>
                    <a:pt x="3846513" y="2066411"/>
                    <a:pt x="3846513" y="2099431"/>
                  </a:cubicBezTo>
                  <a:cubicBezTo>
                    <a:pt x="3846513" y="2132451"/>
                    <a:pt x="3824034" y="2240401"/>
                    <a:pt x="3806127" y="2286629"/>
                  </a:cubicBezTo>
                  <a:cubicBezTo>
                    <a:pt x="3781108" y="2351272"/>
                    <a:pt x="3791268" y="2408168"/>
                    <a:pt x="3739452" y="2452364"/>
                  </a:cubicBezTo>
                  <a:cubicBezTo>
                    <a:pt x="3703384" y="2483225"/>
                    <a:pt x="3649282" y="2520563"/>
                    <a:pt x="3604070" y="2537708"/>
                  </a:cubicBezTo>
                  <a:cubicBezTo>
                    <a:pt x="3558858" y="2554853"/>
                    <a:pt x="3501073" y="2551551"/>
                    <a:pt x="3445193" y="2564251"/>
                  </a:cubicBezTo>
                  <a:close/>
                </a:path>
              </a:pathLst>
            </a:custGeom>
            <a:solidFill>
              <a:srgbClr val="FF9045">
                <a:alpha val="81961"/>
              </a:srgbClr>
            </a:solidFill>
          </p:spPr>
          <p:txBody>
            <a:bodyPr/>
            <a:lstStyle/>
            <a:p>
              <a:endParaRPr lang="en-US"/>
            </a:p>
          </p:txBody>
        </p:sp>
      </p:grpSp>
      <p:sp>
        <p:nvSpPr>
          <p:cNvPr id="5" name="TextBox 5"/>
          <p:cNvSpPr txBox="1"/>
          <p:nvPr/>
        </p:nvSpPr>
        <p:spPr>
          <a:xfrm>
            <a:off x="3086310" y="3543300"/>
            <a:ext cx="12115380" cy="2770505"/>
          </a:xfrm>
          <a:prstGeom prst="rect">
            <a:avLst/>
          </a:prstGeom>
        </p:spPr>
        <p:txBody>
          <a:bodyPr lIns="0" tIns="0" rIns="0" bIns="0" rtlCol="0" anchor="t">
            <a:spAutoFit/>
          </a:bodyPr>
          <a:lstStyle/>
          <a:p>
            <a:pPr algn="ctr">
              <a:lnSpc>
                <a:spcPts val="7419"/>
              </a:lnSpc>
            </a:pPr>
            <a:r>
              <a:rPr lang="en-US" sz="5299" dirty="0">
                <a:solidFill>
                  <a:srgbClr val="333652"/>
                </a:solidFill>
                <a:latin typeface="Glacial Indifference Bold"/>
              </a:rPr>
              <a:t>“Go therefore and make</a:t>
            </a:r>
          </a:p>
          <a:p>
            <a:pPr algn="ctr">
              <a:lnSpc>
                <a:spcPts val="7419"/>
              </a:lnSpc>
            </a:pPr>
            <a:r>
              <a:rPr lang="en-US" sz="5299" dirty="0">
                <a:solidFill>
                  <a:srgbClr val="333652"/>
                </a:solidFill>
                <a:latin typeface="Glacial Indifference Bold"/>
              </a:rPr>
              <a:t>disciples of all nations…”</a:t>
            </a:r>
          </a:p>
          <a:p>
            <a:pPr marL="0" lvl="0" indent="0" algn="ctr">
              <a:lnSpc>
                <a:spcPts val="7419"/>
              </a:lnSpc>
              <a:spcBef>
                <a:spcPct val="0"/>
              </a:spcBef>
            </a:pPr>
            <a:endParaRPr lang="en-US" sz="5299" dirty="0">
              <a:solidFill>
                <a:srgbClr val="333652"/>
              </a:solidFill>
              <a:latin typeface="Glacial Indifference Bold"/>
            </a:endParaRPr>
          </a:p>
        </p:txBody>
      </p:sp>
      <p:sp>
        <p:nvSpPr>
          <p:cNvPr id="6" name="TextBox 6"/>
          <p:cNvSpPr txBox="1"/>
          <p:nvPr/>
        </p:nvSpPr>
        <p:spPr>
          <a:xfrm>
            <a:off x="7966249" y="6199515"/>
            <a:ext cx="2355503" cy="834390"/>
          </a:xfrm>
          <a:prstGeom prst="rect">
            <a:avLst/>
          </a:prstGeom>
        </p:spPr>
        <p:txBody>
          <a:bodyPr lIns="0" tIns="0" rIns="0" bIns="0" rtlCol="0" anchor="t">
            <a:spAutoFit/>
          </a:bodyPr>
          <a:lstStyle/>
          <a:p>
            <a:pPr algn="ctr">
              <a:lnSpc>
                <a:spcPts val="3359"/>
              </a:lnSpc>
            </a:pPr>
            <a:r>
              <a:rPr lang="en-US" sz="2399" spc="83">
                <a:solidFill>
                  <a:srgbClr val="32C3B2"/>
                </a:solidFill>
                <a:latin typeface="Glacial Indifference Bold"/>
              </a:rPr>
              <a:t>MATTHEW 28:19</a:t>
            </a:r>
          </a:p>
          <a:p>
            <a:pPr marL="0" lvl="0" indent="0" algn="ctr">
              <a:lnSpc>
                <a:spcPts val="3359"/>
              </a:lnSpc>
              <a:spcBef>
                <a:spcPct val="0"/>
              </a:spcBef>
            </a:pPr>
            <a:endParaRPr lang="en-US" sz="2399" spc="83">
              <a:solidFill>
                <a:srgbClr val="32C3B2"/>
              </a:solidFill>
              <a:latin typeface="Glacial Indifference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A9ED8A58-1C48-B5A6-15E0-5CA7947537D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dpi="0" rotWithShape="1">
            <a:blip r:embed="rId2"/>
            <a:srcRect/>
            <a:stretch>
              <a:fillRect l="-2000" t="-22000" b="-14000"/>
            </a:stretch>
          </a:blipFill>
        </p:spPr>
        <p:txBody>
          <a:bodyPr/>
          <a:lstStyle/>
          <a:p>
            <a:endParaRPr lang="en-US"/>
          </a:p>
        </p:txBody>
      </p:sp>
      <p:sp>
        <p:nvSpPr>
          <p:cNvPr id="3" name="TextBox 3"/>
          <p:cNvSpPr txBox="1"/>
          <p:nvPr/>
        </p:nvSpPr>
        <p:spPr>
          <a:xfrm>
            <a:off x="3086310" y="3565696"/>
            <a:ext cx="12115380" cy="2770505"/>
          </a:xfrm>
          <a:prstGeom prst="rect">
            <a:avLst/>
          </a:prstGeom>
        </p:spPr>
        <p:txBody>
          <a:bodyPr lIns="0" tIns="0" rIns="0" bIns="0" rtlCol="0" anchor="t">
            <a:spAutoFit/>
          </a:bodyPr>
          <a:lstStyle/>
          <a:p>
            <a:pPr algn="ctr">
              <a:lnSpc>
                <a:spcPts val="7419"/>
              </a:lnSpc>
            </a:pPr>
            <a:r>
              <a:rPr lang="en-US" sz="5299">
                <a:solidFill>
                  <a:srgbClr val="333652"/>
                </a:solidFill>
                <a:latin typeface="Glacial Indifference Bold"/>
              </a:rPr>
              <a:t> “woe to me if I do not preach the gospel of God.”</a:t>
            </a:r>
          </a:p>
          <a:p>
            <a:pPr marL="0" lvl="0" indent="0" algn="ctr">
              <a:lnSpc>
                <a:spcPts val="7419"/>
              </a:lnSpc>
              <a:spcBef>
                <a:spcPct val="0"/>
              </a:spcBef>
            </a:pPr>
            <a:endParaRPr lang="en-US" sz="5299">
              <a:solidFill>
                <a:srgbClr val="333652"/>
              </a:solidFill>
              <a:latin typeface="Glacial Indifference Bold"/>
            </a:endParaRPr>
          </a:p>
        </p:txBody>
      </p:sp>
      <p:sp>
        <p:nvSpPr>
          <p:cNvPr id="4" name="TextBox 4"/>
          <p:cNvSpPr txBox="1"/>
          <p:nvPr/>
        </p:nvSpPr>
        <p:spPr>
          <a:xfrm>
            <a:off x="7536210" y="6336201"/>
            <a:ext cx="3215580" cy="834390"/>
          </a:xfrm>
          <a:prstGeom prst="rect">
            <a:avLst/>
          </a:prstGeom>
        </p:spPr>
        <p:txBody>
          <a:bodyPr wrap="square" lIns="0" tIns="0" rIns="0" bIns="0" rtlCol="0" anchor="t">
            <a:spAutoFit/>
          </a:bodyPr>
          <a:lstStyle/>
          <a:p>
            <a:pPr algn="ctr">
              <a:lnSpc>
                <a:spcPts val="3359"/>
              </a:lnSpc>
            </a:pPr>
            <a:r>
              <a:rPr lang="en-US" sz="2399" spc="83" dirty="0">
                <a:solidFill>
                  <a:srgbClr val="32C3B2"/>
                </a:solidFill>
                <a:latin typeface="Glacial Indifference Bold"/>
              </a:rPr>
              <a:t>1 CORINTHIANS 9:16</a:t>
            </a:r>
          </a:p>
          <a:p>
            <a:pPr marL="0" lvl="0" indent="0" algn="ctr">
              <a:lnSpc>
                <a:spcPts val="3359"/>
              </a:lnSpc>
              <a:spcBef>
                <a:spcPct val="0"/>
              </a:spcBef>
            </a:pPr>
            <a:endParaRPr lang="en-US" sz="2399" spc="83" dirty="0">
              <a:solidFill>
                <a:srgbClr val="32C3B2"/>
              </a:solidFill>
              <a:latin typeface="Glacial Indifference Bold"/>
            </a:endParaRPr>
          </a:p>
        </p:txBody>
      </p:sp>
      <p:sp>
        <p:nvSpPr>
          <p:cNvPr id="11" name="TextBox 4">
            <a:extLst>
              <a:ext uri="{FF2B5EF4-FFF2-40B4-BE49-F238E27FC236}">
                <a16:creationId xmlns:a16="http://schemas.microsoft.com/office/drawing/2014/main" id="{DF1727FE-B88B-1F08-977E-824A83256799}"/>
              </a:ext>
            </a:extLst>
          </p:cNvPr>
          <p:cNvSpPr txBox="1"/>
          <p:nvPr/>
        </p:nvSpPr>
        <p:spPr>
          <a:xfrm>
            <a:off x="12117684" y="332113"/>
            <a:ext cx="3652842" cy="333425"/>
          </a:xfrm>
          <a:prstGeom prst="rect">
            <a:avLst/>
          </a:prstGeom>
        </p:spPr>
        <p:txBody>
          <a:bodyPr lIns="0" tIns="0" rIns="0" bIns="0" rtlCol="0" anchor="t">
            <a:spAutoFit/>
          </a:bodyPr>
          <a:lstStyle/>
          <a:p>
            <a:pPr algn="r">
              <a:lnSpc>
                <a:spcPts val="2800"/>
              </a:lnSpc>
            </a:pPr>
            <a:r>
              <a:rPr lang="en-US" sz="2000" dirty="0">
                <a:solidFill>
                  <a:srgbClr val="32C3B2"/>
                </a:solidFill>
                <a:latin typeface="Glacial Indifference Bold"/>
              </a:rPr>
              <a:t> MFC - SESSION 2</a:t>
            </a:r>
          </a:p>
        </p:txBody>
      </p:sp>
      <p:sp>
        <p:nvSpPr>
          <p:cNvPr id="12" name="Freeform 5">
            <a:extLst>
              <a:ext uri="{FF2B5EF4-FFF2-40B4-BE49-F238E27FC236}">
                <a16:creationId xmlns:a16="http://schemas.microsoft.com/office/drawing/2014/main" id="{A95FF45F-865C-496C-525F-0C7B41DC5803}"/>
              </a:ext>
            </a:extLst>
          </p:cNvPr>
          <p:cNvSpPr/>
          <p:nvPr/>
        </p:nvSpPr>
        <p:spPr>
          <a:xfrm>
            <a:off x="16205866" y="419100"/>
            <a:ext cx="1284469" cy="176614"/>
          </a:xfrm>
          <a:custGeom>
            <a:avLst/>
            <a:gdLst/>
            <a:ahLst/>
            <a:cxnLst/>
            <a:rect l="l" t="t" r="r" b="b"/>
            <a:pathLst>
              <a:path w="1284469" h="176614">
                <a:moveTo>
                  <a:pt x="0" y="0"/>
                </a:moveTo>
                <a:lnTo>
                  <a:pt x="1284469" y="0"/>
                </a:lnTo>
                <a:lnTo>
                  <a:pt x="1284469" y="176614"/>
                </a:lnTo>
                <a:lnTo>
                  <a:pt x="0" y="176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7">
            <a:extLst>
              <a:ext uri="{FF2B5EF4-FFF2-40B4-BE49-F238E27FC236}">
                <a16:creationId xmlns:a16="http://schemas.microsoft.com/office/drawing/2014/main" id="{4AA6A797-D06F-7CBE-9264-FC1D3F869C80}"/>
              </a:ext>
            </a:extLst>
          </p:cNvPr>
          <p:cNvSpPr/>
          <p:nvPr/>
        </p:nvSpPr>
        <p:spPr>
          <a:xfrm>
            <a:off x="16205552" y="419444"/>
            <a:ext cx="179131" cy="179131"/>
          </a:xfrm>
          <a:custGeom>
            <a:avLst/>
            <a:gdLst/>
            <a:ahLst/>
            <a:cxnLst/>
            <a:rect l="l" t="t" r="r" b="b"/>
            <a:pathLst>
              <a:path w="179131" h="179131">
                <a:moveTo>
                  <a:pt x="0" y="0"/>
                </a:moveTo>
                <a:lnTo>
                  <a:pt x="179131" y="0"/>
                </a:lnTo>
                <a:lnTo>
                  <a:pt x="179131" y="179131"/>
                </a:lnTo>
                <a:lnTo>
                  <a:pt x="0" y="1791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8">
            <a:extLst>
              <a:ext uri="{FF2B5EF4-FFF2-40B4-BE49-F238E27FC236}">
                <a16:creationId xmlns:a16="http://schemas.microsoft.com/office/drawing/2014/main" id="{EE47E5BE-B29E-DE56-9C3B-EDECC2CE1B46}"/>
              </a:ext>
            </a:extLst>
          </p:cNvPr>
          <p:cNvSpPr/>
          <p:nvPr/>
        </p:nvSpPr>
        <p:spPr>
          <a:xfrm>
            <a:off x="15936038" y="419444"/>
            <a:ext cx="179131" cy="179131"/>
          </a:xfrm>
          <a:custGeom>
            <a:avLst/>
            <a:gdLst/>
            <a:ahLst/>
            <a:cxnLst/>
            <a:rect l="l" t="t" r="r" b="b"/>
            <a:pathLst>
              <a:path w="179131" h="179131">
                <a:moveTo>
                  <a:pt x="0" y="0"/>
                </a:moveTo>
                <a:lnTo>
                  <a:pt x="179130" y="0"/>
                </a:lnTo>
                <a:lnTo>
                  <a:pt x="179130" y="179131"/>
                </a:lnTo>
                <a:lnTo>
                  <a:pt x="0" y="1791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518</Words>
  <Application>Microsoft Macintosh PowerPoint</Application>
  <PresentationFormat>Custom</PresentationFormat>
  <Paragraphs>61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Glacial Indifference Bold</vt:lpstr>
      <vt:lpstr>Arial</vt:lpstr>
      <vt:lpstr>Calibri</vt:lpstr>
      <vt:lpstr>Glacial Indifference Bold Italics</vt:lpstr>
      <vt:lpstr>Gliker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STSA MFC 2</dc:title>
  <cp:lastModifiedBy>Gheed Qumseya</cp:lastModifiedBy>
  <cp:revision>5</cp:revision>
  <dcterms:created xsi:type="dcterms:W3CDTF">2006-08-16T00:00:00Z</dcterms:created>
  <dcterms:modified xsi:type="dcterms:W3CDTF">2024-03-23T23:14:39Z</dcterms:modified>
  <dc:identifier>DAF-NODPGtM</dc:identifier>
</cp:coreProperties>
</file>